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5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6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8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16.xml" ContentType="application/vnd.openxmlformats-officedocument.presentationml.tags+xml"/>
  <Override PartName="/ppt/notesSlides/notesSlide32.xml" ContentType="application/vnd.openxmlformats-officedocument.presentationml.notesSlide+xml"/>
  <Override PartName="/ppt/tags/tag17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18.xml" ContentType="application/vnd.openxmlformats-officedocument.presentationml.tags+xml"/>
  <Override PartName="/ppt/notesSlides/notesSlide35.xml" ContentType="application/vnd.openxmlformats-officedocument.presentationml.notesSlide+xml"/>
  <Override PartName="/ppt/tags/tag19.xml" ContentType="application/vnd.openxmlformats-officedocument.presentationml.tags+xml"/>
  <Override PartName="/ppt/notesSlides/notesSlide36.xml" ContentType="application/vnd.openxmlformats-officedocument.presentationml.notesSlide+xml"/>
  <Override PartName="/ppt/tags/tag20.xml" ContentType="application/vnd.openxmlformats-officedocument.presentationml.tag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60" r:id="rId1"/>
  </p:sldMasterIdLst>
  <p:notesMasterIdLst>
    <p:notesMasterId r:id="rId44"/>
  </p:notesMasterIdLst>
  <p:sldIdLst>
    <p:sldId id="258" r:id="rId2"/>
    <p:sldId id="284" r:id="rId3"/>
    <p:sldId id="287" r:id="rId4"/>
    <p:sldId id="313" r:id="rId5"/>
    <p:sldId id="325" r:id="rId6"/>
    <p:sldId id="324" r:id="rId7"/>
    <p:sldId id="327" r:id="rId8"/>
    <p:sldId id="290" r:id="rId9"/>
    <p:sldId id="312" r:id="rId10"/>
    <p:sldId id="331" r:id="rId11"/>
    <p:sldId id="295" r:id="rId12"/>
    <p:sldId id="332" r:id="rId13"/>
    <p:sldId id="297" r:id="rId14"/>
    <p:sldId id="338" r:id="rId15"/>
    <p:sldId id="296" r:id="rId16"/>
    <p:sldId id="340" r:id="rId17"/>
    <p:sldId id="298" r:id="rId18"/>
    <p:sldId id="343" r:id="rId19"/>
    <p:sldId id="346" r:id="rId20"/>
    <p:sldId id="348" r:id="rId21"/>
    <p:sldId id="349" r:id="rId22"/>
    <p:sldId id="351" r:id="rId23"/>
    <p:sldId id="352" r:id="rId24"/>
    <p:sldId id="353" r:id="rId25"/>
    <p:sldId id="302" r:id="rId26"/>
    <p:sldId id="282" r:id="rId27"/>
    <p:sldId id="334" r:id="rId28"/>
    <p:sldId id="333" r:id="rId29"/>
    <p:sldId id="339" r:id="rId30"/>
    <p:sldId id="341" r:id="rId31"/>
    <p:sldId id="342" r:id="rId32"/>
    <p:sldId id="344" r:id="rId33"/>
    <p:sldId id="335" r:id="rId34"/>
    <p:sldId id="311" r:id="rId35"/>
    <p:sldId id="305" r:id="rId36"/>
    <p:sldId id="291" r:id="rId37"/>
    <p:sldId id="289" r:id="rId38"/>
    <p:sldId id="306" r:id="rId39"/>
    <p:sldId id="294" r:id="rId40"/>
    <p:sldId id="292" r:id="rId41"/>
    <p:sldId id="308" r:id="rId42"/>
    <p:sldId id="300" r:id="rId4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Title" id="{CEEB0314-7F54-4E2E-B461-FD9C320C79C1}">
          <p14:sldIdLst>
            <p14:sldId id="258"/>
          </p14:sldIdLst>
        </p14:section>
        <p14:section name="Introduction" id="{C53D3100-6BE1-47A2-9390-86D2F489DC03}">
          <p14:sldIdLst>
            <p14:sldId id="284"/>
          </p14:sldIdLst>
        </p14:section>
        <p14:section name="Project Objectives" id="{924C660B-68BE-4EFF-83D6-5595602D931F}">
          <p14:sldIdLst>
            <p14:sldId id="287"/>
          </p14:sldIdLst>
        </p14:section>
        <p14:section name="Turbulence Post-processing" id="{8799D097-27F2-4E15-8645-2FF17CD1FAEC}">
          <p14:sldIdLst>
            <p14:sldId id="313"/>
            <p14:sldId id="325"/>
            <p14:sldId id="324"/>
            <p14:sldId id="327"/>
          </p14:sldIdLst>
        </p14:section>
        <p14:section name="Turbulence Models" id="{E9F19249-D7DC-4E5F-87D7-40F56772E179}">
          <p14:sldIdLst>
            <p14:sldId id="290"/>
            <p14:sldId id="312"/>
            <p14:sldId id="331"/>
            <p14:sldId id="295"/>
            <p14:sldId id="332"/>
            <p14:sldId id="297"/>
            <p14:sldId id="338"/>
            <p14:sldId id="296"/>
            <p14:sldId id="340"/>
            <p14:sldId id="298"/>
            <p14:sldId id="343"/>
          </p14:sldIdLst>
        </p14:section>
        <p14:section name="Long-time Simulations" id="{BB3F3EE9-9274-4657-A401-A4C42B16050E}">
          <p14:sldIdLst>
            <p14:sldId id="346"/>
            <p14:sldId id="348"/>
            <p14:sldId id="349"/>
            <p14:sldId id="351"/>
            <p14:sldId id="352"/>
            <p14:sldId id="353"/>
            <p14:sldId id="302"/>
          </p14:sldIdLst>
        </p14:section>
        <p14:section name="Thank You" id="{B62C63E8-BCC1-42B1-AE1F-8C1663B6F775}">
          <p14:sldIdLst>
            <p14:sldId id="282"/>
          </p14:sldIdLst>
        </p14:section>
        <p14:section name="Appendix" id="{1599BF4F-E970-4687-AFDC-D6CBF8B96966}">
          <p14:sldIdLst>
            <p14:sldId id="334"/>
            <p14:sldId id="333"/>
            <p14:sldId id="339"/>
            <p14:sldId id="341"/>
            <p14:sldId id="342"/>
            <p14:sldId id="344"/>
            <p14:sldId id="335"/>
            <p14:sldId id="311"/>
            <p14:sldId id="305"/>
            <p14:sldId id="291"/>
            <p14:sldId id="289"/>
            <p14:sldId id="306"/>
            <p14:sldId id="294"/>
            <p14:sldId id="292"/>
            <p14:sldId id="308"/>
            <p14:sldId id="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518" autoAdjust="0"/>
  </p:normalViewPr>
  <p:slideViewPr>
    <p:cSldViewPr snapToGrid="0">
      <p:cViewPr varScale="1">
        <p:scale>
          <a:sx n="74" d="100"/>
          <a:sy n="74" d="100"/>
        </p:scale>
        <p:origin x="965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F2E759-8004-4B62-9596-9DD63BE678B8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705A7AAF-9BA0-4BFD-B26B-B3CC49E6B79C}">
      <dgm:prSet phldrT="[Text]" custT="1"/>
      <dgm:spPr>
        <a:solidFill>
          <a:schemeClr val="accent2">
            <a:lumMod val="60000"/>
            <a:lumOff val="40000"/>
          </a:schemeClr>
        </a:solidFill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r>
            <a:rPr lang="en-IN" sz="1750" dirty="0">
              <a:latin typeface="Proxima Nova"/>
            </a:rPr>
            <a:t>Turbulence Models</a:t>
          </a:r>
        </a:p>
      </dgm:t>
    </dgm:pt>
    <dgm:pt modelId="{8B0BDE9B-7CD0-4980-B560-C4B337331A7C}" type="parTrans" cxnId="{C5D33944-81C2-49D5-A515-6F056E38AFC0}">
      <dgm:prSet/>
      <dgm:spPr/>
      <dgm:t>
        <a:bodyPr/>
        <a:lstStyle/>
        <a:p>
          <a:endParaRPr lang="en-IN"/>
        </a:p>
      </dgm:t>
    </dgm:pt>
    <dgm:pt modelId="{46779A56-980C-4830-92D9-5DEE9D8D01BD}" type="sibTrans" cxnId="{C5D33944-81C2-49D5-A515-6F056E38AFC0}">
      <dgm:prSet/>
      <dgm:spPr/>
      <dgm:t>
        <a:bodyPr/>
        <a:lstStyle/>
        <a:p>
          <a:endParaRPr lang="en-IN"/>
        </a:p>
      </dgm:t>
    </dgm:pt>
    <dgm:pt modelId="{1D90B20A-CF87-40C9-9B57-C47143906898}">
      <dgm:prSet phldrT="[Text]" custT="1"/>
      <dgm:spPr>
        <a:solidFill>
          <a:schemeClr val="bg2">
            <a:lumMod val="75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r>
            <a:rPr lang="en-IN" sz="1750" dirty="0">
              <a:latin typeface="Proxima Nova"/>
            </a:rPr>
            <a:t>Viscosity</a:t>
          </a:r>
        </a:p>
      </dgm:t>
    </dgm:pt>
    <dgm:pt modelId="{A0468C0B-16A2-42A5-9E92-D29ADBE35E62}" type="parTrans" cxnId="{543DC73D-AD8A-4D59-B953-4D40C22CADD9}">
      <dgm:prSet/>
      <dgm:spPr>
        <a:solidFill>
          <a:schemeClr val="bg2">
            <a:lumMod val="75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IN" sz="1750">
            <a:latin typeface="Proxima Nova"/>
          </a:endParaRPr>
        </a:p>
      </dgm:t>
    </dgm:pt>
    <dgm:pt modelId="{D2E61ABE-2472-4390-90AA-A921336DBEBA}" type="sibTrans" cxnId="{543DC73D-AD8A-4D59-B953-4D40C22CADD9}">
      <dgm:prSet/>
      <dgm:spPr/>
      <dgm:t>
        <a:bodyPr/>
        <a:lstStyle/>
        <a:p>
          <a:endParaRPr lang="en-IN"/>
        </a:p>
      </dgm:t>
    </dgm:pt>
    <dgm:pt modelId="{ABAE9ACD-0642-473C-A5F6-79449C479B07}">
      <dgm:prSet phldrT="[Text]" custT="1"/>
      <dgm:spPr>
        <a:solidFill>
          <a:schemeClr val="bg2">
            <a:lumMod val="75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r>
            <a:rPr lang="en-IN" sz="1750" dirty="0">
              <a:latin typeface="Proxima Nova"/>
            </a:rPr>
            <a:t>LES</a:t>
          </a:r>
        </a:p>
      </dgm:t>
    </dgm:pt>
    <dgm:pt modelId="{47B90882-E34F-41DE-96F5-6676F0AE9633}" type="parTrans" cxnId="{1D2FC3E8-6184-4003-A8F0-3214C2A2608C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IN" sz="1750">
            <a:latin typeface="Proxima Nova"/>
          </a:endParaRPr>
        </a:p>
      </dgm:t>
    </dgm:pt>
    <dgm:pt modelId="{EAA9C2DF-A526-48D5-849A-19F3868FB285}" type="sibTrans" cxnId="{1D2FC3E8-6184-4003-A8F0-3214C2A2608C}">
      <dgm:prSet/>
      <dgm:spPr/>
      <dgm:t>
        <a:bodyPr/>
        <a:lstStyle/>
        <a:p>
          <a:endParaRPr lang="en-IN"/>
        </a:p>
      </dgm:t>
    </dgm:pt>
    <dgm:pt modelId="{B17E0DA2-7AD7-48A5-90DB-EB3DCE566DF0}">
      <dgm:prSet phldrT="[Text]" custT="1"/>
      <dgm:spPr>
        <a:solidFill>
          <a:schemeClr val="bg2">
            <a:lumMod val="75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r>
            <a:rPr lang="en-IN" sz="1750" dirty="0">
              <a:latin typeface="Proxima Nova"/>
            </a:rPr>
            <a:t>Lagrangian-LES</a:t>
          </a:r>
        </a:p>
      </dgm:t>
    </dgm:pt>
    <dgm:pt modelId="{1E25E818-ACC7-4144-8DDA-61BC86DB0986}" type="parTrans" cxnId="{451F8F91-A858-4C87-942A-9A6936EC8E5F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IN" sz="1750">
            <a:latin typeface="Proxima Nova"/>
          </a:endParaRPr>
        </a:p>
      </dgm:t>
    </dgm:pt>
    <dgm:pt modelId="{ECF0A868-4BD2-427C-8B87-7678C004AF79}" type="sibTrans" cxnId="{451F8F91-A858-4C87-942A-9A6936EC8E5F}">
      <dgm:prSet/>
      <dgm:spPr/>
      <dgm:t>
        <a:bodyPr/>
        <a:lstStyle/>
        <a:p>
          <a:endParaRPr lang="en-IN"/>
        </a:p>
      </dgm:t>
    </dgm:pt>
    <dgm:pt modelId="{AAA475BB-0DA1-4ACF-A43F-B145F4387A08}">
      <dgm:prSet phldrT="[Text]" custT="1"/>
      <dgm:spPr>
        <a:solidFill>
          <a:schemeClr val="bg2">
            <a:lumMod val="75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r>
            <a:rPr lang="en-IN" sz="1750" dirty="0">
              <a:latin typeface="Proxima Nova"/>
            </a:rPr>
            <a:t>RANS</a:t>
          </a:r>
        </a:p>
      </dgm:t>
    </dgm:pt>
    <dgm:pt modelId="{44732EEE-8951-4B41-BB72-6F8D14A5E99A}" type="parTrans" cxnId="{F50E5A2A-3C28-403A-8F38-25D33A30C3CE}">
      <dgm:prSet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endParaRPr lang="en-IN" sz="1750">
            <a:latin typeface="Proxima Nova"/>
          </a:endParaRPr>
        </a:p>
      </dgm:t>
    </dgm:pt>
    <dgm:pt modelId="{07DFEEF4-EE1F-474E-8125-876BF5A1D549}" type="sibTrans" cxnId="{F50E5A2A-3C28-403A-8F38-25D33A30C3CE}">
      <dgm:prSet/>
      <dgm:spPr/>
      <dgm:t>
        <a:bodyPr/>
        <a:lstStyle/>
        <a:p>
          <a:endParaRPr lang="en-IN"/>
        </a:p>
      </dgm:t>
    </dgm:pt>
    <dgm:pt modelId="{B2E0FC4F-8F86-4097-99B1-2B306DBF6E06}">
      <dgm:prSet phldrT="[Text]" custT="1"/>
      <dgm:spPr>
        <a:solidFill>
          <a:schemeClr val="bg2">
            <a:lumMod val="75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r>
            <a:rPr lang="en-IN" sz="1750" dirty="0">
              <a:latin typeface="Proxima Nova"/>
            </a:rPr>
            <a:t>LANS</a:t>
          </a:r>
        </a:p>
      </dgm:t>
    </dgm:pt>
    <dgm:pt modelId="{5A263D22-6844-4D37-8BD1-88A39A41AA04}" type="parTrans" cxnId="{CB3866CF-7B67-4A42-85ED-C51116834857}">
      <dgm:prSet/>
      <dgm:spPr>
        <a:solidFill>
          <a:schemeClr val="bg2">
            <a:lumMod val="75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IN" sz="1750">
            <a:latin typeface="Proxima Nova"/>
          </a:endParaRPr>
        </a:p>
      </dgm:t>
    </dgm:pt>
    <dgm:pt modelId="{5BF04077-E557-4173-AE8A-91FB64F5FBC8}" type="sibTrans" cxnId="{CB3866CF-7B67-4A42-85ED-C51116834857}">
      <dgm:prSet/>
      <dgm:spPr/>
      <dgm:t>
        <a:bodyPr/>
        <a:lstStyle/>
        <a:p>
          <a:endParaRPr lang="en-IN"/>
        </a:p>
      </dgm:t>
    </dgm:pt>
    <dgm:pt modelId="{A4B059C4-B87F-4E8C-8205-C51406468EC9}">
      <dgm:prSet phldrT="[Text]" custT="1"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IN" sz="1750" dirty="0">
              <a:latin typeface="Proxima Nova"/>
            </a:rPr>
            <a:t>Artificial </a:t>
          </a:r>
        </a:p>
      </dgm:t>
    </dgm:pt>
    <dgm:pt modelId="{89F5D055-B54E-4AA3-9D64-B1B1D0DEF28C}" type="parTrans" cxnId="{82FB8BC3-2237-4695-ADB6-0FD7F3F83A8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IN" sz="1750">
            <a:latin typeface="Proxima Nova"/>
          </a:endParaRPr>
        </a:p>
      </dgm:t>
    </dgm:pt>
    <dgm:pt modelId="{BBDA20BE-5A42-40F5-825B-FA229A0DE7C5}" type="sibTrans" cxnId="{82FB8BC3-2237-4695-ADB6-0FD7F3F83A8A}">
      <dgm:prSet/>
      <dgm:spPr/>
      <dgm:t>
        <a:bodyPr/>
        <a:lstStyle/>
        <a:p>
          <a:endParaRPr lang="en-IN"/>
        </a:p>
      </dgm:t>
    </dgm:pt>
    <dgm:pt modelId="{B21EFC55-A8C2-4D38-AEDB-DDECAC5B057C}">
      <dgm:prSet phldrT="[Text]" custT="1"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IN" sz="1750" dirty="0">
              <a:latin typeface="Proxima Nova"/>
            </a:rPr>
            <a:t>Stochastic</a:t>
          </a:r>
        </a:p>
      </dgm:t>
    </dgm:pt>
    <dgm:pt modelId="{2D12823B-18FC-4C13-8B16-11024DE4F07B}" type="parTrans" cxnId="{58E80E8B-603D-4689-9DA7-4A5A2BE746CF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IN" sz="1750">
            <a:latin typeface="Proxima Nova"/>
          </a:endParaRPr>
        </a:p>
      </dgm:t>
    </dgm:pt>
    <dgm:pt modelId="{F6B7E6A7-3EE6-4DC8-BF7C-9BBEBE6AE798}" type="sibTrans" cxnId="{58E80E8B-603D-4689-9DA7-4A5A2BE746CF}">
      <dgm:prSet/>
      <dgm:spPr/>
      <dgm:t>
        <a:bodyPr/>
        <a:lstStyle/>
        <a:p>
          <a:endParaRPr lang="en-IN"/>
        </a:p>
      </dgm:t>
    </dgm:pt>
    <dgm:pt modelId="{54D06123-BBA6-46E2-BCE0-A3A07A01F5E4}">
      <dgm:prSet phldrT="[Text]" custT="1"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IN" sz="1750" dirty="0">
              <a:latin typeface="Proxima Nova"/>
            </a:rPr>
            <a:t>Implicit P-Poisson</a:t>
          </a:r>
        </a:p>
      </dgm:t>
    </dgm:pt>
    <dgm:pt modelId="{03D4220D-07FF-4AAA-8C63-8FE03B425311}" type="parTrans" cxnId="{B05DDBFC-EF0D-4C5D-BBFD-C4E68DBC3820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IN" sz="1750">
            <a:latin typeface="Proxima Nova"/>
          </a:endParaRPr>
        </a:p>
      </dgm:t>
    </dgm:pt>
    <dgm:pt modelId="{97C21C54-8E2E-42E9-AD59-C664FA400C46}" type="sibTrans" cxnId="{B05DDBFC-EF0D-4C5D-BBFD-C4E68DBC3820}">
      <dgm:prSet/>
      <dgm:spPr/>
      <dgm:t>
        <a:bodyPr/>
        <a:lstStyle/>
        <a:p>
          <a:endParaRPr lang="en-IN"/>
        </a:p>
      </dgm:t>
    </dgm:pt>
    <dgm:pt modelId="{7678D4D3-3481-4781-97D5-8EDC78DFB510}">
      <dgm:prSet phldrT="[Text]" custT="1"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IN" sz="1750" dirty="0">
              <a:latin typeface="Proxima Nova"/>
            </a:rPr>
            <a:t>Explicit P-EOS</a:t>
          </a:r>
        </a:p>
      </dgm:t>
    </dgm:pt>
    <dgm:pt modelId="{16FFCE90-49E3-408A-8F04-44ADE8752353}" type="parTrans" cxnId="{9CEEDBF5-ECE2-416F-806B-D90C6CA8795B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IN" sz="1750">
            <a:latin typeface="Proxima Nova"/>
          </a:endParaRPr>
        </a:p>
      </dgm:t>
    </dgm:pt>
    <dgm:pt modelId="{62E0122E-6EC7-4130-A2B6-32A1731780CE}" type="sibTrans" cxnId="{9CEEDBF5-ECE2-416F-806B-D90C6CA8795B}">
      <dgm:prSet/>
      <dgm:spPr/>
      <dgm:t>
        <a:bodyPr/>
        <a:lstStyle/>
        <a:p>
          <a:endParaRPr lang="en-IN"/>
        </a:p>
      </dgm:t>
    </dgm:pt>
    <dgm:pt modelId="{FA4619D2-135E-4DF6-B2C2-FAFC240A2AA2}">
      <dgm:prSet phldrT="[Text]" custT="1"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IN" sz="1750" dirty="0">
              <a:latin typeface="Proxima Nova"/>
            </a:rPr>
            <a:t>Standard Lagrangian</a:t>
          </a:r>
        </a:p>
      </dgm:t>
    </dgm:pt>
    <dgm:pt modelId="{CB4AB800-E3E6-4171-A4DA-5EC3BB6617B5}" type="parTrans" cxnId="{E0476BB2-01DD-4D26-B22D-62DF5C629E76}">
      <dgm:prSet/>
      <dgm:spPr/>
      <dgm:t>
        <a:bodyPr/>
        <a:lstStyle/>
        <a:p>
          <a:endParaRPr lang="en-IN"/>
        </a:p>
      </dgm:t>
    </dgm:pt>
    <dgm:pt modelId="{0EA80A2D-93AF-4AC7-AA77-65BCD922A8EC}" type="sibTrans" cxnId="{E0476BB2-01DD-4D26-B22D-62DF5C629E76}">
      <dgm:prSet/>
      <dgm:spPr/>
      <dgm:t>
        <a:bodyPr/>
        <a:lstStyle/>
        <a:p>
          <a:endParaRPr lang="en-IN"/>
        </a:p>
      </dgm:t>
    </dgm:pt>
    <dgm:pt modelId="{CD83DD86-832D-4405-9B73-95CDD8649037}" type="pres">
      <dgm:prSet presAssocID="{56F2E759-8004-4B62-9596-9DD63BE678B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81EDDD9-3152-40A3-A00E-3F8ACA4D2FE0}" type="pres">
      <dgm:prSet presAssocID="{705A7AAF-9BA0-4BFD-B26B-B3CC49E6B79C}" presName="hierRoot1" presStyleCnt="0">
        <dgm:presLayoutVars>
          <dgm:hierBranch/>
        </dgm:presLayoutVars>
      </dgm:prSet>
      <dgm:spPr/>
    </dgm:pt>
    <dgm:pt modelId="{3B80EE45-AA1F-4156-9C41-627B0F7496D3}" type="pres">
      <dgm:prSet presAssocID="{705A7AAF-9BA0-4BFD-B26B-B3CC49E6B79C}" presName="rootComposite1" presStyleCnt="0"/>
      <dgm:spPr/>
    </dgm:pt>
    <dgm:pt modelId="{917A6EE7-9829-419F-9B7F-5293FA76D2A4}" type="pres">
      <dgm:prSet presAssocID="{705A7AAF-9BA0-4BFD-B26B-B3CC49E6B79C}" presName="rootText1" presStyleLbl="node0" presStyleIdx="0" presStyleCnt="1" custScaleX="170012" custScaleY="273167">
        <dgm:presLayoutVars>
          <dgm:chPref val="3"/>
        </dgm:presLayoutVars>
      </dgm:prSet>
      <dgm:spPr/>
    </dgm:pt>
    <dgm:pt modelId="{8144FCFE-D16F-4B75-9A19-F3D95312E5A7}" type="pres">
      <dgm:prSet presAssocID="{705A7AAF-9BA0-4BFD-B26B-B3CC49E6B79C}" presName="rootConnector1" presStyleLbl="node1" presStyleIdx="0" presStyleCnt="0"/>
      <dgm:spPr/>
    </dgm:pt>
    <dgm:pt modelId="{9E36E990-3771-4B9A-A6DD-4F6AAB088393}" type="pres">
      <dgm:prSet presAssocID="{705A7AAF-9BA0-4BFD-B26B-B3CC49E6B79C}" presName="hierChild2" presStyleCnt="0"/>
      <dgm:spPr/>
    </dgm:pt>
    <dgm:pt modelId="{B69A1826-AB8B-474B-9370-C1D63D1FBF68}" type="pres">
      <dgm:prSet presAssocID="{A0468C0B-16A2-42A5-9E92-D29ADBE35E62}" presName="Name64" presStyleLbl="parChTrans1D2" presStyleIdx="0" presStyleCnt="5" custSzX="1800006" custSzY="324000"/>
      <dgm:spPr/>
    </dgm:pt>
    <dgm:pt modelId="{FE3953C6-0F5F-4218-B26A-B1712EEC3924}" type="pres">
      <dgm:prSet presAssocID="{1D90B20A-CF87-40C9-9B57-C47143906898}" presName="hierRoot2" presStyleCnt="0">
        <dgm:presLayoutVars>
          <dgm:hierBranch/>
        </dgm:presLayoutVars>
      </dgm:prSet>
      <dgm:spPr/>
    </dgm:pt>
    <dgm:pt modelId="{A3BB24FC-5840-4A49-B899-FC0A67C380E0}" type="pres">
      <dgm:prSet presAssocID="{1D90B20A-CF87-40C9-9B57-C47143906898}" presName="rootComposite" presStyleCnt="0"/>
      <dgm:spPr/>
    </dgm:pt>
    <dgm:pt modelId="{1C7FDAB9-480E-4C21-9CEE-F77475D67B5F}" type="pres">
      <dgm:prSet presAssocID="{1D90B20A-CF87-40C9-9B57-C47143906898}" presName="rootText" presStyleLbl="node2" presStyleIdx="0" presStyleCnt="5" custScaleX="215257" custScaleY="126255">
        <dgm:presLayoutVars>
          <dgm:chPref val="3"/>
        </dgm:presLayoutVars>
      </dgm:prSet>
      <dgm:spPr/>
    </dgm:pt>
    <dgm:pt modelId="{CFB9AC66-C2E4-42BE-AC9B-71F5D3B88691}" type="pres">
      <dgm:prSet presAssocID="{1D90B20A-CF87-40C9-9B57-C47143906898}" presName="rootConnector" presStyleLbl="node2" presStyleIdx="0" presStyleCnt="5"/>
      <dgm:spPr/>
    </dgm:pt>
    <dgm:pt modelId="{86FBA39F-00C4-4594-8EE4-0FD79DD8FAB5}" type="pres">
      <dgm:prSet presAssocID="{1D90B20A-CF87-40C9-9B57-C47143906898}" presName="hierChild4" presStyleCnt="0"/>
      <dgm:spPr/>
    </dgm:pt>
    <dgm:pt modelId="{797DB53D-32C7-4DA0-9900-D4456F4261DB}" type="pres">
      <dgm:prSet presAssocID="{89F5D055-B54E-4AA3-9D64-B1B1D0DEF28C}" presName="Name64" presStyleLbl="parChTrans1D3" presStyleIdx="0" presStyleCnt="5" custSzX="1800006" custSzY="324000"/>
      <dgm:spPr/>
    </dgm:pt>
    <dgm:pt modelId="{30B6FFDC-F005-4670-93E5-0E43A6EF1509}" type="pres">
      <dgm:prSet presAssocID="{A4B059C4-B87F-4E8C-8205-C51406468EC9}" presName="hierRoot2" presStyleCnt="0">
        <dgm:presLayoutVars>
          <dgm:hierBranch/>
        </dgm:presLayoutVars>
      </dgm:prSet>
      <dgm:spPr/>
    </dgm:pt>
    <dgm:pt modelId="{13973098-4F48-498B-82EF-634F9C0116CA}" type="pres">
      <dgm:prSet presAssocID="{A4B059C4-B87F-4E8C-8205-C51406468EC9}" presName="rootComposite" presStyleCnt="0"/>
      <dgm:spPr/>
    </dgm:pt>
    <dgm:pt modelId="{0CC3BDCA-DCEA-437D-917F-F3111331D32D}" type="pres">
      <dgm:prSet presAssocID="{A4B059C4-B87F-4E8C-8205-C51406468EC9}" presName="rootText" presStyleLbl="node3" presStyleIdx="0" presStyleCnt="5" custScaleX="258309" custScaleY="126255">
        <dgm:presLayoutVars>
          <dgm:chPref val="3"/>
        </dgm:presLayoutVars>
      </dgm:prSet>
      <dgm:spPr/>
    </dgm:pt>
    <dgm:pt modelId="{B254F22F-0A90-466C-A272-9646832FC609}" type="pres">
      <dgm:prSet presAssocID="{A4B059C4-B87F-4E8C-8205-C51406468EC9}" presName="rootConnector" presStyleLbl="node3" presStyleIdx="0" presStyleCnt="5"/>
      <dgm:spPr/>
    </dgm:pt>
    <dgm:pt modelId="{23577D41-F00F-4B52-882C-BA6753916110}" type="pres">
      <dgm:prSet presAssocID="{A4B059C4-B87F-4E8C-8205-C51406468EC9}" presName="hierChild4" presStyleCnt="0"/>
      <dgm:spPr/>
    </dgm:pt>
    <dgm:pt modelId="{901064FA-A9EB-4287-957A-C16D346CA12B}" type="pres">
      <dgm:prSet presAssocID="{A4B059C4-B87F-4E8C-8205-C51406468EC9}" presName="hierChild5" presStyleCnt="0"/>
      <dgm:spPr/>
    </dgm:pt>
    <dgm:pt modelId="{909ABB21-056B-4D9F-8348-1E34CBFD887B}" type="pres">
      <dgm:prSet presAssocID="{2D12823B-18FC-4C13-8B16-11024DE4F07B}" presName="Name64" presStyleLbl="parChTrans1D3" presStyleIdx="1" presStyleCnt="5" custSzX="1800006" custSzY="324000"/>
      <dgm:spPr/>
    </dgm:pt>
    <dgm:pt modelId="{A483F36C-77E0-4A06-83CB-3D4CDEA9260C}" type="pres">
      <dgm:prSet presAssocID="{B21EFC55-A8C2-4D38-AEDB-DDECAC5B057C}" presName="hierRoot2" presStyleCnt="0">
        <dgm:presLayoutVars>
          <dgm:hierBranch/>
        </dgm:presLayoutVars>
      </dgm:prSet>
      <dgm:spPr/>
    </dgm:pt>
    <dgm:pt modelId="{E3714974-AF4B-40E0-93D3-2D1E91DAE020}" type="pres">
      <dgm:prSet presAssocID="{B21EFC55-A8C2-4D38-AEDB-DDECAC5B057C}" presName="rootComposite" presStyleCnt="0"/>
      <dgm:spPr/>
    </dgm:pt>
    <dgm:pt modelId="{B43F36F5-9C6D-4646-B516-A86181E2170E}" type="pres">
      <dgm:prSet presAssocID="{B21EFC55-A8C2-4D38-AEDB-DDECAC5B057C}" presName="rootText" presStyleLbl="node3" presStyleIdx="1" presStyleCnt="5" custScaleX="258309" custScaleY="126255">
        <dgm:presLayoutVars>
          <dgm:chPref val="3"/>
        </dgm:presLayoutVars>
      </dgm:prSet>
      <dgm:spPr/>
    </dgm:pt>
    <dgm:pt modelId="{0A6418A1-189D-4AFD-A298-A7D2B0EDC34D}" type="pres">
      <dgm:prSet presAssocID="{B21EFC55-A8C2-4D38-AEDB-DDECAC5B057C}" presName="rootConnector" presStyleLbl="node3" presStyleIdx="1" presStyleCnt="5"/>
      <dgm:spPr/>
    </dgm:pt>
    <dgm:pt modelId="{5613820A-AC39-4048-8329-6C4B809F8E68}" type="pres">
      <dgm:prSet presAssocID="{B21EFC55-A8C2-4D38-AEDB-DDECAC5B057C}" presName="hierChild4" presStyleCnt="0"/>
      <dgm:spPr/>
    </dgm:pt>
    <dgm:pt modelId="{4E1306FA-307E-46DC-B92F-080FADA0D922}" type="pres">
      <dgm:prSet presAssocID="{B21EFC55-A8C2-4D38-AEDB-DDECAC5B057C}" presName="hierChild5" presStyleCnt="0"/>
      <dgm:spPr/>
    </dgm:pt>
    <dgm:pt modelId="{94921062-94C9-496A-B00B-10DDB6A39A4C}" type="pres">
      <dgm:prSet presAssocID="{CB4AB800-E3E6-4171-A4DA-5EC3BB6617B5}" presName="Name64" presStyleLbl="parChTrans1D3" presStyleIdx="2" presStyleCnt="5" custSzX="1800006" custSzY="324000"/>
      <dgm:spPr/>
    </dgm:pt>
    <dgm:pt modelId="{5C87F3BA-7899-4D94-94E0-1DA27026285E}" type="pres">
      <dgm:prSet presAssocID="{FA4619D2-135E-4DF6-B2C2-FAFC240A2AA2}" presName="hierRoot2" presStyleCnt="0">
        <dgm:presLayoutVars>
          <dgm:hierBranch val="init"/>
        </dgm:presLayoutVars>
      </dgm:prSet>
      <dgm:spPr/>
    </dgm:pt>
    <dgm:pt modelId="{F96C1450-452E-454E-AB93-AF4A91F4DBF1}" type="pres">
      <dgm:prSet presAssocID="{FA4619D2-135E-4DF6-B2C2-FAFC240A2AA2}" presName="rootComposite" presStyleCnt="0"/>
      <dgm:spPr/>
    </dgm:pt>
    <dgm:pt modelId="{620EFA69-68A5-48FB-BB2F-8B5D7AF0ABB7}" type="pres">
      <dgm:prSet presAssocID="{FA4619D2-135E-4DF6-B2C2-FAFC240A2AA2}" presName="rootText" presStyleLbl="node3" presStyleIdx="2" presStyleCnt="5" custScaleX="258309" custScaleY="126255">
        <dgm:presLayoutVars>
          <dgm:chPref val="3"/>
        </dgm:presLayoutVars>
      </dgm:prSet>
      <dgm:spPr/>
    </dgm:pt>
    <dgm:pt modelId="{9AF7CF8A-C849-4CEA-AFDB-07589C730646}" type="pres">
      <dgm:prSet presAssocID="{FA4619D2-135E-4DF6-B2C2-FAFC240A2AA2}" presName="rootConnector" presStyleLbl="node3" presStyleIdx="2" presStyleCnt="5"/>
      <dgm:spPr/>
    </dgm:pt>
    <dgm:pt modelId="{26D49B14-E7A7-413C-8C9A-0971C17094DF}" type="pres">
      <dgm:prSet presAssocID="{FA4619D2-135E-4DF6-B2C2-FAFC240A2AA2}" presName="hierChild4" presStyleCnt="0"/>
      <dgm:spPr/>
    </dgm:pt>
    <dgm:pt modelId="{68EE54A8-A835-4316-BB80-24EAB6648A4A}" type="pres">
      <dgm:prSet presAssocID="{FA4619D2-135E-4DF6-B2C2-FAFC240A2AA2}" presName="hierChild5" presStyleCnt="0"/>
      <dgm:spPr/>
    </dgm:pt>
    <dgm:pt modelId="{597E750D-D2B9-4818-A549-3A1B2066BDE3}" type="pres">
      <dgm:prSet presAssocID="{1D90B20A-CF87-40C9-9B57-C47143906898}" presName="hierChild5" presStyleCnt="0"/>
      <dgm:spPr/>
    </dgm:pt>
    <dgm:pt modelId="{6FE4442A-205D-4882-A7E1-84BAB4D663E6}" type="pres">
      <dgm:prSet presAssocID="{47B90882-E34F-41DE-96F5-6676F0AE9633}" presName="Name64" presStyleLbl="parChTrans1D2" presStyleIdx="1" presStyleCnt="5" custSzX="1800006" custSzY="324000"/>
      <dgm:spPr/>
    </dgm:pt>
    <dgm:pt modelId="{521FAE11-E3AC-42DC-AE78-BC5193B23157}" type="pres">
      <dgm:prSet presAssocID="{ABAE9ACD-0642-473C-A5F6-79449C479B07}" presName="hierRoot2" presStyleCnt="0">
        <dgm:presLayoutVars>
          <dgm:hierBranch/>
        </dgm:presLayoutVars>
      </dgm:prSet>
      <dgm:spPr/>
    </dgm:pt>
    <dgm:pt modelId="{1259E2D3-301D-4CDB-A5B9-A352D0F3E22B}" type="pres">
      <dgm:prSet presAssocID="{ABAE9ACD-0642-473C-A5F6-79449C479B07}" presName="rootComposite" presStyleCnt="0"/>
      <dgm:spPr/>
    </dgm:pt>
    <dgm:pt modelId="{6BFEA712-57BB-42FC-A0AC-3BD7D145259D}" type="pres">
      <dgm:prSet presAssocID="{ABAE9ACD-0642-473C-A5F6-79449C479B07}" presName="rootText" presStyleLbl="node2" presStyleIdx="1" presStyleCnt="5" custScaleX="215257" custScaleY="126255">
        <dgm:presLayoutVars>
          <dgm:chPref val="3"/>
        </dgm:presLayoutVars>
      </dgm:prSet>
      <dgm:spPr/>
    </dgm:pt>
    <dgm:pt modelId="{2D939A1F-C6DD-468B-A181-2BBCFF2A11D1}" type="pres">
      <dgm:prSet presAssocID="{ABAE9ACD-0642-473C-A5F6-79449C479B07}" presName="rootConnector" presStyleLbl="node2" presStyleIdx="1" presStyleCnt="5"/>
      <dgm:spPr/>
    </dgm:pt>
    <dgm:pt modelId="{1E4BA81A-47F6-4CE8-894E-1F58C69036AA}" type="pres">
      <dgm:prSet presAssocID="{ABAE9ACD-0642-473C-A5F6-79449C479B07}" presName="hierChild4" presStyleCnt="0"/>
      <dgm:spPr/>
    </dgm:pt>
    <dgm:pt modelId="{4632A73F-05E2-4DEF-8987-902C3147852E}" type="pres">
      <dgm:prSet presAssocID="{03D4220D-07FF-4AAA-8C63-8FE03B425311}" presName="Name64" presStyleLbl="parChTrans1D3" presStyleIdx="3" presStyleCnt="5" custSzX="1800006" custSzY="324000"/>
      <dgm:spPr/>
    </dgm:pt>
    <dgm:pt modelId="{27FBA0FF-05B9-426C-AB0E-569CBDB7DDAF}" type="pres">
      <dgm:prSet presAssocID="{54D06123-BBA6-46E2-BCE0-A3A07A01F5E4}" presName="hierRoot2" presStyleCnt="0">
        <dgm:presLayoutVars>
          <dgm:hierBranch/>
        </dgm:presLayoutVars>
      </dgm:prSet>
      <dgm:spPr/>
    </dgm:pt>
    <dgm:pt modelId="{DB708C18-23D1-49AA-807C-15B86B5E539F}" type="pres">
      <dgm:prSet presAssocID="{54D06123-BBA6-46E2-BCE0-A3A07A01F5E4}" presName="rootComposite" presStyleCnt="0"/>
      <dgm:spPr/>
    </dgm:pt>
    <dgm:pt modelId="{79E7A622-94A2-4F37-814A-F4254A645867}" type="pres">
      <dgm:prSet presAssocID="{54D06123-BBA6-46E2-BCE0-A3A07A01F5E4}" presName="rootText" presStyleLbl="node3" presStyleIdx="3" presStyleCnt="5" custScaleX="258309" custScaleY="126255">
        <dgm:presLayoutVars>
          <dgm:chPref val="3"/>
        </dgm:presLayoutVars>
      </dgm:prSet>
      <dgm:spPr/>
    </dgm:pt>
    <dgm:pt modelId="{B5AEF2A9-062F-4932-BDBF-FFB35770F3E5}" type="pres">
      <dgm:prSet presAssocID="{54D06123-BBA6-46E2-BCE0-A3A07A01F5E4}" presName="rootConnector" presStyleLbl="node3" presStyleIdx="3" presStyleCnt="5"/>
      <dgm:spPr/>
    </dgm:pt>
    <dgm:pt modelId="{D6A50E82-6714-499E-8A93-838DA1781F2C}" type="pres">
      <dgm:prSet presAssocID="{54D06123-BBA6-46E2-BCE0-A3A07A01F5E4}" presName="hierChild4" presStyleCnt="0"/>
      <dgm:spPr/>
    </dgm:pt>
    <dgm:pt modelId="{C9FEC319-CC25-49AF-8546-37DB732DEDF7}" type="pres">
      <dgm:prSet presAssocID="{54D06123-BBA6-46E2-BCE0-A3A07A01F5E4}" presName="hierChild5" presStyleCnt="0"/>
      <dgm:spPr/>
    </dgm:pt>
    <dgm:pt modelId="{1F9E0327-11D7-4C99-BC69-AFB1A7F6A24E}" type="pres">
      <dgm:prSet presAssocID="{16FFCE90-49E3-408A-8F04-44ADE8752353}" presName="Name64" presStyleLbl="parChTrans1D3" presStyleIdx="4" presStyleCnt="5" custSzX="1800006" custSzY="324000"/>
      <dgm:spPr/>
    </dgm:pt>
    <dgm:pt modelId="{96AC9338-77B5-438A-AD6B-BD22C85CB540}" type="pres">
      <dgm:prSet presAssocID="{7678D4D3-3481-4781-97D5-8EDC78DFB510}" presName="hierRoot2" presStyleCnt="0">
        <dgm:presLayoutVars>
          <dgm:hierBranch/>
        </dgm:presLayoutVars>
      </dgm:prSet>
      <dgm:spPr/>
    </dgm:pt>
    <dgm:pt modelId="{7A8ABEF3-00D5-4592-B7E2-02DA66646564}" type="pres">
      <dgm:prSet presAssocID="{7678D4D3-3481-4781-97D5-8EDC78DFB510}" presName="rootComposite" presStyleCnt="0"/>
      <dgm:spPr/>
    </dgm:pt>
    <dgm:pt modelId="{FFCBE815-D628-4934-BECB-8C836B7A6017}" type="pres">
      <dgm:prSet presAssocID="{7678D4D3-3481-4781-97D5-8EDC78DFB510}" presName="rootText" presStyleLbl="node3" presStyleIdx="4" presStyleCnt="5" custScaleX="258309" custScaleY="126255">
        <dgm:presLayoutVars>
          <dgm:chPref val="3"/>
        </dgm:presLayoutVars>
      </dgm:prSet>
      <dgm:spPr/>
    </dgm:pt>
    <dgm:pt modelId="{0F3A50FB-436D-49A2-9776-9CE5E30701EA}" type="pres">
      <dgm:prSet presAssocID="{7678D4D3-3481-4781-97D5-8EDC78DFB510}" presName="rootConnector" presStyleLbl="node3" presStyleIdx="4" presStyleCnt="5"/>
      <dgm:spPr/>
    </dgm:pt>
    <dgm:pt modelId="{7999849A-2191-4BE5-8459-304CBBCCBA98}" type="pres">
      <dgm:prSet presAssocID="{7678D4D3-3481-4781-97D5-8EDC78DFB510}" presName="hierChild4" presStyleCnt="0"/>
      <dgm:spPr/>
    </dgm:pt>
    <dgm:pt modelId="{6515DFBF-AC85-4FA6-8EB9-174E604EB070}" type="pres">
      <dgm:prSet presAssocID="{7678D4D3-3481-4781-97D5-8EDC78DFB510}" presName="hierChild5" presStyleCnt="0"/>
      <dgm:spPr/>
    </dgm:pt>
    <dgm:pt modelId="{661D4275-F346-4C73-9F4B-E836AC701022}" type="pres">
      <dgm:prSet presAssocID="{ABAE9ACD-0642-473C-A5F6-79449C479B07}" presName="hierChild5" presStyleCnt="0"/>
      <dgm:spPr/>
    </dgm:pt>
    <dgm:pt modelId="{DE95D286-C585-4C12-8E5B-E77FD804F6D2}" type="pres">
      <dgm:prSet presAssocID="{1E25E818-ACC7-4144-8DDA-61BC86DB0986}" presName="Name64" presStyleLbl="parChTrans1D2" presStyleIdx="2" presStyleCnt="5" custSzX="1800006" custSzY="324000"/>
      <dgm:spPr/>
    </dgm:pt>
    <dgm:pt modelId="{0D34A365-2D96-4B88-A877-0BC1483AA65D}" type="pres">
      <dgm:prSet presAssocID="{B17E0DA2-7AD7-48A5-90DB-EB3DCE566DF0}" presName="hierRoot2" presStyleCnt="0">
        <dgm:presLayoutVars>
          <dgm:hierBranch/>
        </dgm:presLayoutVars>
      </dgm:prSet>
      <dgm:spPr/>
    </dgm:pt>
    <dgm:pt modelId="{F91C056B-477A-4702-9A5F-DB85A10DD019}" type="pres">
      <dgm:prSet presAssocID="{B17E0DA2-7AD7-48A5-90DB-EB3DCE566DF0}" presName="rootComposite" presStyleCnt="0"/>
      <dgm:spPr/>
    </dgm:pt>
    <dgm:pt modelId="{4E424A26-AE94-4D81-9357-296A7CB8A8DD}" type="pres">
      <dgm:prSet presAssocID="{B17E0DA2-7AD7-48A5-90DB-EB3DCE566DF0}" presName="rootText" presStyleLbl="node2" presStyleIdx="2" presStyleCnt="5" custScaleX="215257" custScaleY="126255">
        <dgm:presLayoutVars>
          <dgm:chPref val="3"/>
        </dgm:presLayoutVars>
      </dgm:prSet>
      <dgm:spPr/>
    </dgm:pt>
    <dgm:pt modelId="{106BB756-FF47-4C0A-BD4F-63BB133E7E87}" type="pres">
      <dgm:prSet presAssocID="{B17E0DA2-7AD7-48A5-90DB-EB3DCE566DF0}" presName="rootConnector" presStyleLbl="node2" presStyleIdx="2" presStyleCnt="5"/>
      <dgm:spPr/>
    </dgm:pt>
    <dgm:pt modelId="{7DFE99DA-4093-4756-A47B-0A0CF2565C9F}" type="pres">
      <dgm:prSet presAssocID="{B17E0DA2-7AD7-48A5-90DB-EB3DCE566DF0}" presName="hierChild4" presStyleCnt="0"/>
      <dgm:spPr/>
    </dgm:pt>
    <dgm:pt modelId="{7AB298DF-478D-4E65-9B2A-51B4F73C0858}" type="pres">
      <dgm:prSet presAssocID="{B17E0DA2-7AD7-48A5-90DB-EB3DCE566DF0}" presName="hierChild5" presStyleCnt="0"/>
      <dgm:spPr/>
    </dgm:pt>
    <dgm:pt modelId="{E896FABC-9A5C-4238-A19E-80D7E0562EAD}" type="pres">
      <dgm:prSet presAssocID="{44732EEE-8951-4B41-BB72-6F8D14A5E99A}" presName="Name64" presStyleLbl="parChTrans1D2" presStyleIdx="3" presStyleCnt="5" custSzX="1800006" custSzY="324000"/>
      <dgm:spPr/>
    </dgm:pt>
    <dgm:pt modelId="{9AAD0291-F094-4BD1-A22D-909A33E6EA5F}" type="pres">
      <dgm:prSet presAssocID="{AAA475BB-0DA1-4ACF-A43F-B145F4387A08}" presName="hierRoot2" presStyleCnt="0">
        <dgm:presLayoutVars>
          <dgm:hierBranch/>
        </dgm:presLayoutVars>
      </dgm:prSet>
      <dgm:spPr/>
    </dgm:pt>
    <dgm:pt modelId="{4CCAF595-21C4-42E4-B897-0780D1ED1513}" type="pres">
      <dgm:prSet presAssocID="{AAA475BB-0DA1-4ACF-A43F-B145F4387A08}" presName="rootComposite" presStyleCnt="0"/>
      <dgm:spPr/>
    </dgm:pt>
    <dgm:pt modelId="{79E579D6-E277-4E39-ACC1-7C47D7354F44}" type="pres">
      <dgm:prSet presAssocID="{AAA475BB-0DA1-4ACF-A43F-B145F4387A08}" presName="rootText" presStyleLbl="node2" presStyleIdx="3" presStyleCnt="5" custScaleX="215257" custScaleY="126255">
        <dgm:presLayoutVars>
          <dgm:chPref val="3"/>
        </dgm:presLayoutVars>
      </dgm:prSet>
      <dgm:spPr/>
    </dgm:pt>
    <dgm:pt modelId="{7F6B9792-FEFC-4133-804A-4C56B4464658}" type="pres">
      <dgm:prSet presAssocID="{AAA475BB-0DA1-4ACF-A43F-B145F4387A08}" presName="rootConnector" presStyleLbl="node2" presStyleIdx="3" presStyleCnt="5"/>
      <dgm:spPr/>
    </dgm:pt>
    <dgm:pt modelId="{0EBCE108-69B2-4D7F-9CE2-6C24CA3B0C70}" type="pres">
      <dgm:prSet presAssocID="{AAA475BB-0DA1-4ACF-A43F-B145F4387A08}" presName="hierChild4" presStyleCnt="0"/>
      <dgm:spPr/>
    </dgm:pt>
    <dgm:pt modelId="{BD8D2ED5-2915-470B-B956-374DB8739E6D}" type="pres">
      <dgm:prSet presAssocID="{AAA475BB-0DA1-4ACF-A43F-B145F4387A08}" presName="hierChild5" presStyleCnt="0"/>
      <dgm:spPr/>
    </dgm:pt>
    <dgm:pt modelId="{BE111D7C-7187-4091-B028-92CAB69DD318}" type="pres">
      <dgm:prSet presAssocID="{5A263D22-6844-4D37-8BD1-88A39A41AA04}" presName="Name64" presStyleLbl="parChTrans1D2" presStyleIdx="4" presStyleCnt="5" custSzX="1800006" custSzY="324000"/>
      <dgm:spPr/>
    </dgm:pt>
    <dgm:pt modelId="{3CF639BB-1B1C-460D-8333-69D6868CA84F}" type="pres">
      <dgm:prSet presAssocID="{B2E0FC4F-8F86-4097-99B1-2B306DBF6E06}" presName="hierRoot2" presStyleCnt="0">
        <dgm:presLayoutVars>
          <dgm:hierBranch/>
        </dgm:presLayoutVars>
      </dgm:prSet>
      <dgm:spPr/>
    </dgm:pt>
    <dgm:pt modelId="{9EFF1666-6F4D-4046-AD04-345FDF26AF9D}" type="pres">
      <dgm:prSet presAssocID="{B2E0FC4F-8F86-4097-99B1-2B306DBF6E06}" presName="rootComposite" presStyleCnt="0"/>
      <dgm:spPr/>
    </dgm:pt>
    <dgm:pt modelId="{2416EC97-F0F7-4977-AEBF-21DDEB41CF2D}" type="pres">
      <dgm:prSet presAssocID="{B2E0FC4F-8F86-4097-99B1-2B306DBF6E06}" presName="rootText" presStyleLbl="node2" presStyleIdx="4" presStyleCnt="5" custScaleX="215257" custScaleY="126255">
        <dgm:presLayoutVars>
          <dgm:chPref val="3"/>
        </dgm:presLayoutVars>
      </dgm:prSet>
      <dgm:spPr/>
    </dgm:pt>
    <dgm:pt modelId="{8416EEE7-6B6F-47DE-A62D-890C78699445}" type="pres">
      <dgm:prSet presAssocID="{B2E0FC4F-8F86-4097-99B1-2B306DBF6E06}" presName="rootConnector" presStyleLbl="node2" presStyleIdx="4" presStyleCnt="5"/>
      <dgm:spPr/>
    </dgm:pt>
    <dgm:pt modelId="{DD7AA19B-5D2E-401C-96C4-137B32E0E768}" type="pres">
      <dgm:prSet presAssocID="{B2E0FC4F-8F86-4097-99B1-2B306DBF6E06}" presName="hierChild4" presStyleCnt="0"/>
      <dgm:spPr/>
    </dgm:pt>
    <dgm:pt modelId="{C28EACBA-12B2-4447-8C71-5200C49C1EF1}" type="pres">
      <dgm:prSet presAssocID="{B2E0FC4F-8F86-4097-99B1-2B306DBF6E06}" presName="hierChild5" presStyleCnt="0"/>
      <dgm:spPr/>
    </dgm:pt>
    <dgm:pt modelId="{7F8B6ADC-1CCC-43E6-B462-143F7B6B520E}" type="pres">
      <dgm:prSet presAssocID="{705A7AAF-9BA0-4BFD-B26B-B3CC49E6B79C}" presName="hierChild3" presStyleCnt="0"/>
      <dgm:spPr/>
    </dgm:pt>
  </dgm:ptLst>
  <dgm:cxnLst>
    <dgm:cxn modelId="{C310BF00-8937-4FA9-9954-970CE7A755E2}" type="presOf" srcId="{B2E0FC4F-8F86-4097-99B1-2B306DBF6E06}" destId="{2416EC97-F0F7-4977-AEBF-21DDEB41CF2D}" srcOrd="0" destOrd="0" presId="urn:microsoft.com/office/officeart/2009/3/layout/HorizontalOrganizationChart"/>
    <dgm:cxn modelId="{88FAEF00-A1B6-4E6C-BCFE-A0B1730F8C2C}" type="presOf" srcId="{2D12823B-18FC-4C13-8B16-11024DE4F07B}" destId="{909ABB21-056B-4D9F-8348-1E34CBFD887B}" srcOrd="0" destOrd="0" presId="urn:microsoft.com/office/officeart/2009/3/layout/HorizontalOrganizationChart"/>
    <dgm:cxn modelId="{7ECB1C01-0D0B-4C31-A05B-2BC1EF9E922D}" type="presOf" srcId="{CB4AB800-E3E6-4171-A4DA-5EC3BB6617B5}" destId="{94921062-94C9-496A-B00B-10DDB6A39A4C}" srcOrd="0" destOrd="0" presId="urn:microsoft.com/office/officeart/2009/3/layout/HorizontalOrganizationChart"/>
    <dgm:cxn modelId="{D5A4DB03-07D0-4356-AE26-85B35A1E2454}" type="presOf" srcId="{ABAE9ACD-0642-473C-A5F6-79449C479B07}" destId="{6BFEA712-57BB-42FC-A0AC-3BD7D145259D}" srcOrd="0" destOrd="0" presId="urn:microsoft.com/office/officeart/2009/3/layout/HorizontalOrganizationChart"/>
    <dgm:cxn modelId="{525C642A-7229-4260-8C09-C1661E6A2CFB}" type="presOf" srcId="{A0468C0B-16A2-42A5-9E92-D29ADBE35E62}" destId="{B69A1826-AB8B-474B-9370-C1D63D1FBF68}" srcOrd="0" destOrd="0" presId="urn:microsoft.com/office/officeart/2009/3/layout/HorizontalOrganizationChart"/>
    <dgm:cxn modelId="{F50E5A2A-3C28-403A-8F38-25D33A30C3CE}" srcId="{705A7AAF-9BA0-4BFD-B26B-B3CC49E6B79C}" destId="{AAA475BB-0DA1-4ACF-A43F-B145F4387A08}" srcOrd="3" destOrd="0" parTransId="{44732EEE-8951-4B41-BB72-6F8D14A5E99A}" sibTransId="{07DFEEF4-EE1F-474E-8125-876BF5A1D549}"/>
    <dgm:cxn modelId="{543DC73D-AD8A-4D59-B953-4D40C22CADD9}" srcId="{705A7AAF-9BA0-4BFD-B26B-B3CC49E6B79C}" destId="{1D90B20A-CF87-40C9-9B57-C47143906898}" srcOrd="0" destOrd="0" parTransId="{A0468C0B-16A2-42A5-9E92-D29ADBE35E62}" sibTransId="{D2E61ABE-2472-4390-90AA-A921336DBEBA}"/>
    <dgm:cxn modelId="{26B3DC61-1989-4B58-B77A-F32DF1F5144C}" type="presOf" srcId="{44732EEE-8951-4B41-BB72-6F8D14A5E99A}" destId="{E896FABC-9A5C-4238-A19E-80D7E0562EAD}" srcOrd="0" destOrd="0" presId="urn:microsoft.com/office/officeart/2009/3/layout/HorizontalOrganizationChart"/>
    <dgm:cxn modelId="{63CDAC43-CDFD-4DEF-9B60-166F9D3F8604}" type="presOf" srcId="{B17E0DA2-7AD7-48A5-90DB-EB3DCE566DF0}" destId="{106BB756-FF47-4C0A-BD4F-63BB133E7E87}" srcOrd="1" destOrd="0" presId="urn:microsoft.com/office/officeart/2009/3/layout/HorizontalOrganizationChart"/>
    <dgm:cxn modelId="{C5D33944-81C2-49D5-A515-6F056E38AFC0}" srcId="{56F2E759-8004-4B62-9596-9DD63BE678B8}" destId="{705A7AAF-9BA0-4BFD-B26B-B3CC49E6B79C}" srcOrd="0" destOrd="0" parTransId="{8B0BDE9B-7CD0-4980-B560-C4B337331A7C}" sibTransId="{46779A56-980C-4830-92D9-5DEE9D8D01BD}"/>
    <dgm:cxn modelId="{8CBB8766-9A95-4C4A-A37A-5124D4AC52FC}" type="presOf" srcId="{7678D4D3-3481-4781-97D5-8EDC78DFB510}" destId="{FFCBE815-D628-4934-BECB-8C836B7A6017}" srcOrd="0" destOrd="0" presId="urn:microsoft.com/office/officeart/2009/3/layout/HorizontalOrganizationChart"/>
    <dgm:cxn modelId="{F31DBE4A-59EC-4AC2-A42B-209A7DA31677}" type="presOf" srcId="{705A7AAF-9BA0-4BFD-B26B-B3CC49E6B79C}" destId="{8144FCFE-D16F-4B75-9A19-F3D95312E5A7}" srcOrd="1" destOrd="0" presId="urn:microsoft.com/office/officeart/2009/3/layout/HorizontalOrganizationChart"/>
    <dgm:cxn modelId="{4A63724D-5DFB-4360-A341-8672AD163286}" type="presOf" srcId="{1E25E818-ACC7-4144-8DDA-61BC86DB0986}" destId="{DE95D286-C585-4C12-8E5B-E77FD804F6D2}" srcOrd="0" destOrd="0" presId="urn:microsoft.com/office/officeart/2009/3/layout/HorizontalOrganizationChart"/>
    <dgm:cxn modelId="{99593870-E1DD-49F2-9DA0-633A55574844}" type="presOf" srcId="{AAA475BB-0DA1-4ACF-A43F-B145F4387A08}" destId="{7F6B9792-FEFC-4133-804A-4C56B4464658}" srcOrd="1" destOrd="0" presId="urn:microsoft.com/office/officeart/2009/3/layout/HorizontalOrganizationChart"/>
    <dgm:cxn modelId="{C8609C86-09E9-498A-A237-BC433045BBF3}" type="presOf" srcId="{FA4619D2-135E-4DF6-B2C2-FAFC240A2AA2}" destId="{9AF7CF8A-C849-4CEA-AFDB-07589C730646}" srcOrd="1" destOrd="0" presId="urn:microsoft.com/office/officeart/2009/3/layout/HorizontalOrganizationChart"/>
    <dgm:cxn modelId="{58E80E8B-603D-4689-9DA7-4A5A2BE746CF}" srcId="{1D90B20A-CF87-40C9-9B57-C47143906898}" destId="{B21EFC55-A8C2-4D38-AEDB-DDECAC5B057C}" srcOrd="1" destOrd="0" parTransId="{2D12823B-18FC-4C13-8B16-11024DE4F07B}" sibTransId="{F6B7E6A7-3EE6-4DC8-BF7C-9BBEBE6AE798}"/>
    <dgm:cxn modelId="{CFF67691-44B2-4CF3-BEE4-6A9BFDEBAA57}" type="presOf" srcId="{89F5D055-B54E-4AA3-9D64-B1B1D0DEF28C}" destId="{797DB53D-32C7-4DA0-9900-D4456F4261DB}" srcOrd="0" destOrd="0" presId="urn:microsoft.com/office/officeart/2009/3/layout/HorizontalOrganizationChart"/>
    <dgm:cxn modelId="{451F8F91-A858-4C87-942A-9A6936EC8E5F}" srcId="{705A7AAF-9BA0-4BFD-B26B-B3CC49E6B79C}" destId="{B17E0DA2-7AD7-48A5-90DB-EB3DCE566DF0}" srcOrd="2" destOrd="0" parTransId="{1E25E818-ACC7-4144-8DDA-61BC86DB0986}" sibTransId="{ECF0A868-4BD2-427C-8B87-7678C004AF79}"/>
    <dgm:cxn modelId="{A8217695-4846-48FF-B6B3-935FE5CE4056}" type="presOf" srcId="{7678D4D3-3481-4781-97D5-8EDC78DFB510}" destId="{0F3A50FB-436D-49A2-9776-9CE5E30701EA}" srcOrd="1" destOrd="0" presId="urn:microsoft.com/office/officeart/2009/3/layout/HorizontalOrganizationChart"/>
    <dgm:cxn modelId="{F1F55896-3159-4394-A18A-DEB93443980C}" type="presOf" srcId="{1D90B20A-CF87-40C9-9B57-C47143906898}" destId="{CFB9AC66-C2E4-42BE-AC9B-71F5D3B88691}" srcOrd="1" destOrd="0" presId="urn:microsoft.com/office/officeart/2009/3/layout/HorizontalOrganizationChart"/>
    <dgm:cxn modelId="{7B3BEF9B-5F1C-4801-9F06-6798F0204D25}" type="presOf" srcId="{A4B059C4-B87F-4E8C-8205-C51406468EC9}" destId="{0CC3BDCA-DCEA-437D-917F-F3111331D32D}" srcOrd="0" destOrd="0" presId="urn:microsoft.com/office/officeart/2009/3/layout/HorizontalOrganizationChart"/>
    <dgm:cxn modelId="{00D3EFA2-4B26-4EE0-B8EA-919EFD1580D0}" type="presOf" srcId="{16FFCE90-49E3-408A-8F04-44ADE8752353}" destId="{1F9E0327-11D7-4C99-BC69-AFB1A7F6A24E}" srcOrd="0" destOrd="0" presId="urn:microsoft.com/office/officeart/2009/3/layout/HorizontalOrganizationChart"/>
    <dgm:cxn modelId="{E6FF1DAD-151C-4334-9B2F-2B4AEDE83B14}" type="presOf" srcId="{5A263D22-6844-4D37-8BD1-88A39A41AA04}" destId="{BE111D7C-7187-4091-B028-92CAB69DD318}" srcOrd="0" destOrd="0" presId="urn:microsoft.com/office/officeart/2009/3/layout/HorizontalOrganizationChart"/>
    <dgm:cxn modelId="{32CF73AD-674A-43E1-8696-768ACB578DA1}" type="presOf" srcId="{B21EFC55-A8C2-4D38-AEDB-DDECAC5B057C}" destId="{B43F36F5-9C6D-4646-B516-A86181E2170E}" srcOrd="0" destOrd="0" presId="urn:microsoft.com/office/officeart/2009/3/layout/HorizontalOrganizationChart"/>
    <dgm:cxn modelId="{8AF8B3B1-F433-4D99-8222-E06158641275}" type="presOf" srcId="{ABAE9ACD-0642-473C-A5F6-79449C479B07}" destId="{2D939A1F-C6DD-468B-A181-2BBCFF2A11D1}" srcOrd="1" destOrd="0" presId="urn:microsoft.com/office/officeart/2009/3/layout/HorizontalOrganizationChart"/>
    <dgm:cxn modelId="{E0476BB2-01DD-4D26-B22D-62DF5C629E76}" srcId="{1D90B20A-CF87-40C9-9B57-C47143906898}" destId="{FA4619D2-135E-4DF6-B2C2-FAFC240A2AA2}" srcOrd="2" destOrd="0" parTransId="{CB4AB800-E3E6-4171-A4DA-5EC3BB6617B5}" sibTransId="{0EA80A2D-93AF-4AC7-AA77-65BCD922A8EC}"/>
    <dgm:cxn modelId="{5D0C38B4-9141-4A4A-B152-A9414101DB8F}" type="presOf" srcId="{705A7AAF-9BA0-4BFD-B26B-B3CC49E6B79C}" destId="{917A6EE7-9829-419F-9B7F-5293FA76D2A4}" srcOrd="0" destOrd="0" presId="urn:microsoft.com/office/officeart/2009/3/layout/HorizontalOrganizationChart"/>
    <dgm:cxn modelId="{2BB180B6-0524-4135-AAB9-1C16AB24EC1F}" type="presOf" srcId="{B21EFC55-A8C2-4D38-AEDB-DDECAC5B057C}" destId="{0A6418A1-189D-4AFD-A298-A7D2B0EDC34D}" srcOrd="1" destOrd="0" presId="urn:microsoft.com/office/officeart/2009/3/layout/HorizontalOrganizationChart"/>
    <dgm:cxn modelId="{7985A0B6-8BEA-48F2-9DE6-499052B5526D}" type="presOf" srcId="{03D4220D-07FF-4AAA-8C63-8FE03B425311}" destId="{4632A73F-05E2-4DEF-8987-902C3147852E}" srcOrd="0" destOrd="0" presId="urn:microsoft.com/office/officeart/2009/3/layout/HorizontalOrganizationChart"/>
    <dgm:cxn modelId="{439621BA-6924-492A-8412-4357EF1340A5}" type="presOf" srcId="{56F2E759-8004-4B62-9596-9DD63BE678B8}" destId="{CD83DD86-832D-4405-9B73-95CDD8649037}" srcOrd="0" destOrd="0" presId="urn:microsoft.com/office/officeart/2009/3/layout/HorizontalOrganizationChart"/>
    <dgm:cxn modelId="{5C610FBE-A571-456A-8172-D6586F9DE055}" type="presOf" srcId="{54D06123-BBA6-46E2-BCE0-A3A07A01F5E4}" destId="{B5AEF2A9-062F-4932-BDBF-FFB35770F3E5}" srcOrd="1" destOrd="0" presId="urn:microsoft.com/office/officeart/2009/3/layout/HorizontalOrganizationChart"/>
    <dgm:cxn modelId="{54618CC0-4227-4F73-949D-A264E6CD4054}" type="presOf" srcId="{FA4619D2-135E-4DF6-B2C2-FAFC240A2AA2}" destId="{620EFA69-68A5-48FB-BB2F-8B5D7AF0ABB7}" srcOrd="0" destOrd="0" presId="urn:microsoft.com/office/officeart/2009/3/layout/HorizontalOrganizationChart"/>
    <dgm:cxn modelId="{82FB8BC3-2237-4695-ADB6-0FD7F3F83A8A}" srcId="{1D90B20A-CF87-40C9-9B57-C47143906898}" destId="{A4B059C4-B87F-4E8C-8205-C51406468EC9}" srcOrd="0" destOrd="0" parTransId="{89F5D055-B54E-4AA3-9D64-B1B1D0DEF28C}" sibTransId="{BBDA20BE-5A42-40F5-825B-FA229A0DE7C5}"/>
    <dgm:cxn modelId="{81E1F2CB-A058-4C96-B828-0C80B38C74AB}" type="presOf" srcId="{B2E0FC4F-8F86-4097-99B1-2B306DBF6E06}" destId="{8416EEE7-6B6F-47DE-A62D-890C78699445}" srcOrd="1" destOrd="0" presId="urn:microsoft.com/office/officeart/2009/3/layout/HorizontalOrganizationChart"/>
    <dgm:cxn modelId="{BA7CE4CC-6064-473A-8C1A-1AF4B8FA2416}" type="presOf" srcId="{AAA475BB-0DA1-4ACF-A43F-B145F4387A08}" destId="{79E579D6-E277-4E39-ACC1-7C47D7354F44}" srcOrd="0" destOrd="0" presId="urn:microsoft.com/office/officeart/2009/3/layout/HorizontalOrganizationChart"/>
    <dgm:cxn modelId="{CB3866CF-7B67-4A42-85ED-C51116834857}" srcId="{705A7AAF-9BA0-4BFD-B26B-B3CC49E6B79C}" destId="{B2E0FC4F-8F86-4097-99B1-2B306DBF6E06}" srcOrd="4" destOrd="0" parTransId="{5A263D22-6844-4D37-8BD1-88A39A41AA04}" sibTransId="{5BF04077-E557-4173-AE8A-91FB64F5FBC8}"/>
    <dgm:cxn modelId="{BD0805DA-C87C-48C2-9A29-65C5E3076C38}" type="presOf" srcId="{1D90B20A-CF87-40C9-9B57-C47143906898}" destId="{1C7FDAB9-480E-4C21-9CEE-F77475D67B5F}" srcOrd="0" destOrd="0" presId="urn:microsoft.com/office/officeart/2009/3/layout/HorizontalOrganizationChart"/>
    <dgm:cxn modelId="{0BFD08E5-A2B4-4B9F-A40F-52B9CD5692A7}" type="presOf" srcId="{54D06123-BBA6-46E2-BCE0-A3A07A01F5E4}" destId="{79E7A622-94A2-4F37-814A-F4254A645867}" srcOrd="0" destOrd="0" presId="urn:microsoft.com/office/officeart/2009/3/layout/HorizontalOrganizationChart"/>
    <dgm:cxn modelId="{1D2FC3E8-6184-4003-A8F0-3214C2A2608C}" srcId="{705A7AAF-9BA0-4BFD-B26B-B3CC49E6B79C}" destId="{ABAE9ACD-0642-473C-A5F6-79449C479B07}" srcOrd="1" destOrd="0" parTransId="{47B90882-E34F-41DE-96F5-6676F0AE9633}" sibTransId="{EAA9C2DF-A526-48D5-849A-19F3868FB285}"/>
    <dgm:cxn modelId="{9CEEDBF5-ECE2-416F-806B-D90C6CA8795B}" srcId="{ABAE9ACD-0642-473C-A5F6-79449C479B07}" destId="{7678D4D3-3481-4781-97D5-8EDC78DFB510}" srcOrd="1" destOrd="0" parTransId="{16FFCE90-49E3-408A-8F04-44ADE8752353}" sibTransId="{62E0122E-6EC7-4130-A2B6-32A1731780CE}"/>
    <dgm:cxn modelId="{9B4C90F8-79B1-40B7-A30D-4E511719B67D}" type="presOf" srcId="{B17E0DA2-7AD7-48A5-90DB-EB3DCE566DF0}" destId="{4E424A26-AE94-4D81-9357-296A7CB8A8DD}" srcOrd="0" destOrd="0" presId="urn:microsoft.com/office/officeart/2009/3/layout/HorizontalOrganizationChart"/>
    <dgm:cxn modelId="{E292F1F9-6B24-470D-BF1D-36B4CEF409ED}" type="presOf" srcId="{47B90882-E34F-41DE-96F5-6676F0AE9633}" destId="{6FE4442A-205D-4882-A7E1-84BAB4D663E6}" srcOrd="0" destOrd="0" presId="urn:microsoft.com/office/officeart/2009/3/layout/HorizontalOrganizationChart"/>
    <dgm:cxn modelId="{B05DDBFC-EF0D-4C5D-BBFD-C4E68DBC3820}" srcId="{ABAE9ACD-0642-473C-A5F6-79449C479B07}" destId="{54D06123-BBA6-46E2-BCE0-A3A07A01F5E4}" srcOrd="0" destOrd="0" parTransId="{03D4220D-07FF-4AAA-8C63-8FE03B425311}" sibTransId="{97C21C54-8E2E-42E9-AD59-C664FA400C46}"/>
    <dgm:cxn modelId="{5B71AAFE-3923-4C3A-9E67-E537EF8CF1C8}" type="presOf" srcId="{A4B059C4-B87F-4E8C-8205-C51406468EC9}" destId="{B254F22F-0A90-466C-A272-9646832FC609}" srcOrd="1" destOrd="0" presId="urn:microsoft.com/office/officeart/2009/3/layout/HorizontalOrganizationChart"/>
    <dgm:cxn modelId="{AAEED369-7BE7-4660-B45A-9C5E77E91C31}" type="presParOf" srcId="{CD83DD86-832D-4405-9B73-95CDD8649037}" destId="{381EDDD9-3152-40A3-A00E-3F8ACA4D2FE0}" srcOrd="0" destOrd="0" presId="urn:microsoft.com/office/officeart/2009/3/layout/HorizontalOrganizationChart"/>
    <dgm:cxn modelId="{E790481C-6803-4905-926C-36DA85B28073}" type="presParOf" srcId="{381EDDD9-3152-40A3-A00E-3F8ACA4D2FE0}" destId="{3B80EE45-AA1F-4156-9C41-627B0F7496D3}" srcOrd="0" destOrd="0" presId="urn:microsoft.com/office/officeart/2009/3/layout/HorizontalOrganizationChart"/>
    <dgm:cxn modelId="{13B9408C-4726-4398-A1BB-2D4FF837E23E}" type="presParOf" srcId="{3B80EE45-AA1F-4156-9C41-627B0F7496D3}" destId="{917A6EE7-9829-419F-9B7F-5293FA76D2A4}" srcOrd="0" destOrd="0" presId="urn:microsoft.com/office/officeart/2009/3/layout/HorizontalOrganizationChart"/>
    <dgm:cxn modelId="{363D03EE-32D7-4D3B-A19F-74735DBB3923}" type="presParOf" srcId="{3B80EE45-AA1F-4156-9C41-627B0F7496D3}" destId="{8144FCFE-D16F-4B75-9A19-F3D95312E5A7}" srcOrd="1" destOrd="0" presId="urn:microsoft.com/office/officeart/2009/3/layout/HorizontalOrganizationChart"/>
    <dgm:cxn modelId="{3876D1DC-A30F-42BF-AF37-5DA6A057384F}" type="presParOf" srcId="{381EDDD9-3152-40A3-A00E-3F8ACA4D2FE0}" destId="{9E36E990-3771-4B9A-A6DD-4F6AAB088393}" srcOrd="1" destOrd="0" presId="urn:microsoft.com/office/officeart/2009/3/layout/HorizontalOrganizationChart"/>
    <dgm:cxn modelId="{0AC9385E-9946-4F3A-85D1-B4562EC985BB}" type="presParOf" srcId="{9E36E990-3771-4B9A-A6DD-4F6AAB088393}" destId="{B69A1826-AB8B-474B-9370-C1D63D1FBF68}" srcOrd="0" destOrd="0" presId="urn:microsoft.com/office/officeart/2009/3/layout/HorizontalOrganizationChart"/>
    <dgm:cxn modelId="{96173144-0B8F-4FF8-87E3-390DEA5F6AE8}" type="presParOf" srcId="{9E36E990-3771-4B9A-A6DD-4F6AAB088393}" destId="{FE3953C6-0F5F-4218-B26A-B1712EEC3924}" srcOrd="1" destOrd="0" presId="urn:microsoft.com/office/officeart/2009/3/layout/HorizontalOrganizationChart"/>
    <dgm:cxn modelId="{FA37FC02-5C0C-445D-B614-22C620776103}" type="presParOf" srcId="{FE3953C6-0F5F-4218-B26A-B1712EEC3924}" destId="{A3BB24FC-5840-4A49-B899-FC0A67C380E0}" srcOrd="0" destOrd="0" presId="urn:microsoft.com/office/officeart/2009/3/layout/HorizontalOrganizationChart"/>
    <dgm:cxn modelId="{70B82E2C-2471-49F7-9ED7-15317330A1D9}" type="presParOf" srcId="{A3BB24FC-5840-4A49-B899-FC0A67C380E0}" destId="{1C7FDAB9-480E-4C21-9CEE-F77475D67B5F}" srcOrd="0" destOrd="0" presId="urn:microsoft.com/office/officeart/2009/3/layout/HorizontalOrganizationChart"/>
    <dgm:cxn modelId="{73AA6A72-98AB-445B-BF66-A6246CFAB9E0}" type="presParOf" srcId="{A3BB24FC-5840-4A49-B899-FC0A67C380E0}" destId="{CFB9AC66-C2E4-42BE-AC9B-71F5D3B88691}" srcOrd="1" destOrd="0" presId="urn:microsoft.com/office/officeart/2009/3/layout/HorizontalOrganizationChart"/>
    <dgm:cxn modelId="{37C91808-722C-47C8-98DE-EEB4B9CC3FCF}" type="presParOf" srcId="{FE3953C6-0F5F-4218-B26A-B1712EEC3924}" destId="{86FBA39F-00C4-4594-8EE4-0FD79DD8FAB5}" srcOrd="1" destOrd="0" presId="urn:microsoft.com/office/officeart/2009/3/layout/HorizontalOrganizationChart"/>
    <dgm:cxn modelId="{A467EA40-4560-417D-8AA9-95CDF17F538B}" type="presParOf" srcId="{86FBA39F-00C4-4594-8EE4-0FD79DD8FAB5}" destId="{797DB53D-32C7-4DA0-9900-D4456F4261DB}" srcOrd="0" destOrd="0" presId="urn:microsoft.com/office/officeart/2009/3/layout/HorizontalOrganizationChart"/>
    <dgm:cxn modelId="{2C751878-94F0-4BE6-A3C5-4B5410444958}" type="presParOf" srcId="{86FBA39F-00C4-4594-8EE4-0FD79DD8FAB5}" destId="{30B6FFDC-F005-4670-93E5-0E43A6EF1509}" srcOrd="1" destOrd="0" presId="urn:microsoft.com/office/officeart/2009/3/layout/HorizontalOrganizationChart"/>
    <dgm:cxn modelId="{49D25F0D-290D-438F-9E16-3FC8E23252EB}" type="presParOf" srcId="{30B6FFDC-F005-4670-93E5-0E43A6EF1509}" destId="{13973098-4F48-498B-82EF-634F9C0116CA}" srcOrd="0" destOrd="0" presId="urn:microsoft.com/office/officeart/2009/3/layout/HorizontalOrganizationChart"/>
    <dgm:cxn modelId="{845059C6-A967-4A97-843E-1855B3E39C31}" type="presParOf" srcId="{13973098-4F48-498B-82EF-634F9C0116CA}" destId="{0CC3BDCA-DCEA-437D-917F-F3111331D32D}" srcOrd="0" destOrd="0" presId="urn:microsoft.com/office/officeart/2009/3/layout/HorizontalOrganizationChart"/>
    <dgm:cxn modelId="{02F1EA19-8202-49CC-9AC6-561E4161D9E4}" type="presParOf" srcId="{13973098-4F48-498B-82EF-634F9C0116CA}" destId="{B254F22F-0A90-466C-A272-9646832FC609}" srcOrd="1" destOrd="0" presId="urn:microsoft.com/office/officeart/2009/3/layout/HorizontalOrganizationChart"/>
    <dgm:cxn modelId="{04B7E087-989B-45F8-A810-F9645BDD34FA}" type="presParOf" srcId="{30B6FFDC-F005-4670-93E5-0E43A6EF1509}" destId="{23577D41-F00F-4B52-882C-BA6753916110}" srcOrd="1" destOrd="0" presId="urn:microsoft.com/office/officeart/2009/3/layout/HorizontalOrganizationChart"/>
    <dgm:cxn modelId="{7FC33D8B-86B4-4AEF-B837-99E990839DE7}" type="presParOf" srcId="{30B6FFDC-F005-4670-93E5-0E43A6EF1509}" destId="{901064FA-A9EB-4287-957A-C16D346CA12B}" srcOrd="2" destOrd="0" presId="urn:microsoft.com/office/officeart/2009/3/layout/HorizontalOrganizationChart"/>
    <dgm:cxn modelId="{E5F81F5A-3ADB-415B-9BF1-06951B1EE53B}" type="presParOf" srcId="{86FBA39F-00C4-4594-8EE4-0FD79DD8FAB5}" destId="{909ABB21-056B-4D9F-8348-1E34CBFD887B}" srcOrd="2" destOrd="0" presId="urn:microsoft.com/office/officeart/2009/3/layout/HorizontalOrganizationChart"/>
    <dgm:cxn modelId="{7A73F2E4-D9EC-4AE3-868F-CBF1DB459BE5}" type="presParOf" srcId="{86FBA39F-00C4-4594-8EE4-0FD79DD8FAB5}" destId="{A483F36C-77E0-4A06-83CB-3D4CDEA9260C}" srcOrd="3" destOrd="0" presId="urn:microsoft.com/office/officeart/2009/3/layout/HorizontalOrganizationChart"/>
    <dgm:cxn modelId="{AEDCA8E5-1B49-43BD-961C-08F9CD5D33CD}" type="presParOf" srcId="{A483F36C-77E0-4A06-83CB-3D4CDEA9260C}" destId="{E3714974-AF4B-40E0-93D3-2D1E91DAE020}" srcOrd="0" destOrd="0" presId="urn:microsoft.com/office/officeart/2009/3/layout/HorizontalOrganizationChart"/>
    <dgm:cxn modelId="{41157F97-BCEC-462E-8680-18F3C807BACA}" type="presParOf" srcId="{E3714974-AF4B-40E0-93D3-2D1E91DAE020}" destId="{B43F36F5-9C6D-4646-B516-A86181E2170E}" srcOrd="0" destOrd="0" presId="urn:microsoft.com/office/officeart/2009/3/layout/HorizontalOrganizationChart"/>
    <dgm:cxn modelId="{3FD6F6F6-66AB-44DD-B34F-B44A1E197D14}" type="presParOf" srcId="{E3714974-AF4B-40E0-93D3-2D1E91DAE020}" destId="{0A6418A1-189D-4AFD-A298-A7D2B0EDC34D}" srcOrd="1" destOrd="0" presId="urn:microsoft.com/office/officeart/2009/3/layout/HorizontalOrganizationChart"/>
    <dgm:cxn modelId="{8AF9009C-4B7B-49EF-8685-C671D079F398}" type="presParOf" srcId="{A483F36C-77E0-4A06-83CB-3D4CDEA9260C}" destId="{5613820A-AC39-4048-8329-6C4B809F8E68}" srcOrd="1" destOrd="0" presId="urn:microsoft.com/office/officeart/2009/3/layout/HorizontalOrganizationChart"/>
    <dgm:cxn modelId="{610A19ED-57FE-4EE0-BAAD-615729B06F67}" type="presParOf" srcId="{A483F36C-77E0-4A06-83CB-3D4CDEA9260C}" destId="{4E1306FA-307E-46DC-B92F-080FADA0D922}" srcOrd="2" destOrd="0" presId="urn:microsoft.com/office/officeart/2009/3/layout/HorizontalOrganizationChart"/>
    <dgm:cxn modelId="{B92A65B7-36B0-42F6-908F-27509057EE79}" type="presParOf" srcId="{86FBA39F-00C4-4594-8EE4-0FD79DD8FAB5}" destId="{94921062-94C9-496A-B00B-10DDB6A39A4C}" srcOrd="4" destOrd="0" presId="urn:microsoft.com/office/officeart/2009/3/layout/HorizontalOrganizationChart"/>
    <dgm:cxn modelId="{960E1CA4-7EE0-4A2F-92C9-FABA9F1DA6EB}" type="presParOf" srcId="{86FBA39F-00C4-4594-8EE4-0FD79DD8FAB5}" destId="{5C87F3BA-7899-4D94-94E0-1DA27026285E}" srcOrd="5" destOrd="0" presId="urn:microsoft.com/office/officeart/2009/3/layout/HorizontalOrganizationChart"/>
    <dgm:cxn modelId="{94DCA702-AE8F-4C8E-9A9F-0402769FABC2}" type="presParOf" srcId="{5C87F3BA-7899-4D94-94E0-1DA27026285E}" destId="{F96C1450-452E-454E-AB93-AF4A91F4DBF1}" srcOrd="0" destOrd="0" presId="urn:microsoft.com/office/officeart/2009/3/layout/HorizontalOrganizationChart"/>
    <dgm:cxn modelId="{B3738C8D-6E38-403D-AA9E-ACEAF61851B2}" type="presParOf" srcId="{F96C1450-452E-454E-AB93-AF4A91F4DBF1}" destId="{620EFA69-68A5-48FB-BB2F-8B5D7AF0ABB7}" srcOrd="0" destOrd="0" presId="urn:microsoft.com/office/officeart/2009/3/layout/HorizontalOrganizationChart"/>
    <dgm:cxn modelId="{24B1E1F0-168D-4B23-9AC4-2435ABB96FD7}" type="presParOf" srcId="{F96C1450-452E-454E-AB93-AF4A91F4DBF1}" destId="{9AF7CF8A-C849-4CEA-AFDB-07589C730646}" srcOrd="1" destOrd="0" presId="urn:microsoft.com/office/officeart/2009/3/layout/HorizontalOrganizationChart"/>
    <dgm:cxn modelId="{E6BDF570-92B3-4947-9BD2-24B09339A545}" type="presParOf" srcId="{5C87F3BA-7899-4D94-94E0-1DA27026285E}" destId="{26D49B14-E7A7-413C-8C9A-0971C17094DF}" srcOrd="1" destOrd="0" presId="urn:microsoft.com/office/officeart/2009/3/layout/HorizontalOrganizationChart"/>
    <dgm:cxn modelId="{D346D0B4-DAC8-4540-82D5-13AA767D986F}" type="presParOf" srcId="{5C87F3BA-7899-4D94-94E0-1DA27026285E}" destId="{68EE54A8-A835-4316-BB80-24EAB6648A4A}" srcOrd="2" destOrd="0" presId="urn:microsoft.com/office/officeart/2009/3/layout/HorizontalOrganizationChart"/>
    <dgm:cxn modelId="{EF900F95-5410-4E5D-82CB-B0A135AF7291}" type="presParOf" srcId="{FE3953C6-0F5F-4218-B26A-B1712EEC3924}" destId="{597E750D-D2B9-4818-A549-3A1B2066BDE3}" srcOrd="2" destOrd="0" presId="urn:microsoft.com/office/officeart/2009/3/layout/HorizontalOrganizationChart"/>
    <dgm:cxn modelId="{22262741-ADAE-4FD4-ACC2-4E8597F37515}" type="presParOf" srcId="{9E36E990-3771-4B9A-A6DD-4F6AAB088393}" destId="{6FE4442A-205D-4882-A7E1-84BAB4D663E6}" srcOrd="2" destOrd="0" presId="urn:microsoft.com/office/officeart/2009/3/layout/HorizontalOrganizationChart"/>
    <dgm:cxn modelId="{40008EF2-CD0D-4120-8F68-9E2C7759C6D7}" type="presParOf" srcId="{9E36E990-3771-4B9A-A6DD-4F6AAB088393}" destId="{521FAE11-E3AC-42DC-AE78-BC5193B23157}" srcOrd="3" destOrd="0" presId="urn:microsoft.com/office/officeart/2009/3/layout/HorizontalOrganizationChart"/>
    <dgm:cxn modelId="{5D04BD9A-0960-4CB3-9618-CB93B128F437}" type="presParOf" srcId="{521FAE11-E3AC-42DC-AE78-BC5193B23157}" destId="{1259E2D3-301D-4CDB-A5B9-A352D0F3E22B}" srcOrd="0" destOrd="0" presId="urn:microsoft.com/office/officeart/2009/3/layout/HorizontalOrganizationChart"/>
    <dgm:cxn modelId="{E09385F8-B92C-4943-8CB5-18B95F2CFA99}" type="presParOf" srcId="{1259E2D3-301D-4CDB-A5B9-A352D0F3E22B}" destId="{6BFEA712-57BB-42FC-A0AC-3BD7D145259D}" srcOrd="0" destOrd="0" presId="urn:microsoft.com/office/officeart/2009/3/layout/HorizontalOrganizationChart"/>
    <dgm:cxn modelId="{2DD01F18-0762-45BD-85AA-959A2569350A}" type="presParOf" srcId="{1259E2D3-301D-4CDB-A5B9-A352D0F3E22B}" destId="{2D939A1F-C6DD-468B-A181-2BBCFF2A11D1}" srcOrd="1" destOrd="0" presId="urn:microsoft.com/office/officeart/2009/3/layout/HorizontalOrganizationChart"/>
    <dgm:cxn modelId="{7CBE34AB-C217-4222-91FC-A01C00905E6D}" type="presParOf" srcId="{521FAE11-E3AC-42DC-AE78-BC5193B23157}" destId="{1E4BA81A-47F6-4CE8-894E-1F58C69036AA}" srcOrd="1" destOrd="0" presId="urn:microsoft.com/office/officeart/2009/3/layout/HorizontalOrganizationChart"/>
    <dgm:cxn modelId="{8D651D7F-84DC-4687-BA9A-A52C8376FA4A}" type="presParOf" srcId="{1E4BA81A-47F6-4CE8-894E-1F58C69036AA}" destId="{4632A73F-05E2-4DEF-8987-902C3147852E}" srcOrd="0" destOrd="0" presId="urn:microsoft.com/office/officeart/2009/3/layout/HorizontalOrganizationChart"/>
    <dgm:cxn modelId="{D9EBD225-5A09-4B37-89DD-3D4655321C78}" type="presParOf" srcId="{1E4BA81A-47F6-4CE8-894E-1F58C69036AA}" destId="{27FBA0FF-05B9-426C-AB0E-569CBDB7DDAF}" srcOrd="1" destOrd="0" presId="urn:microsoft.com/office/officeart/2009/3/layout/HorizontalOrganizationChart"/>
    <dgm:cxn modelId="{1AC1F5B4-806B-4D5D-A595-D3A7C964E7E3}" type="presParOf" srcId="{27FBA0FF-05B9-426C-AB0E-569CBDB7DDAF}" destId="{DB708C18-23D1-49AA-807C-15B86B5E539F}" srcOrd="0" destOrd="0" presId="urn:microsoft.com/office/officeart/2009/3/layout/HorizontalOrganizationChart"/>
    <dgm:cxn modelId="{6933AD0D-FA92-4663-8CE2-925C61131C87}" type="presParOf" srcId="{DB708C18-23D1-49AA-807C-15B86B5E539F}" destId="{79E7A622-94A2-4F37-814A-F4254A645867}" srcOrd="0" destOrd="0" presId="urn:microsoft.com/office/officeart/2009/3/layout/HorizontalOrganizationChart"/>
    <dgm:cxn modelId="{2A36BFCA-035E-4B9A-AC7D-78271DAA4EA2}" type="presParOf" srcId="{DB708C18-23D1-49AA-807C-15B86B5E539F}" destId="{B5AEF2A9-062F-4932-BDBF-FFB35770F3E5}" srcOrd="1" destOrd="0" presId="urn:microsoft.com/office/officeart/2009/3/layout/HorizontalOrganizationChart"/>
    <dgm:cxn modelId="{79A98EDE-703B-4790-9021-95B27AAF0F06}" type="presParOf" srcId="{27FBA0FF-05B9-426C-AB0E-569CBDB7DDAF}" destId="{D6A50E82-6714-499E-8A93-838DA1781F2C}" srcOrd="1" destOrd="0" presId="urn:microsoft.com/office/officeart/2009/3/layout/HorizontalOrganizationChart"/>
    <dgm:cxn modelId="{AC879BBE-009A-4F2D-905B-8D8BA76C4D44}" type="presParOf" srcId="{27FBA0FF-05B9-426C-AB0E-569CBDB7DDAF}" destId="{C9FEC319-CC25-49AF-8546-37DB732DEDF7}" srcOrd="2" destOrd="0" presId="urn:microsoft.com/office/officeart/2009/3/layout/HorizontalOrganizationChart"/>
    <dgm:cxn modelId="{AB56B962-8223-4F68-AE3B-71D033F3B73A}" type="presParOf" srcId="{1E4BA81A-47F6-4CE8-894E-1F58C69036AA}" destId="{1F9E0327-11D7-4C99-BC69-AFB1A7F6A24E}" srcOrd="2" destOrd="0" presId="urn:microsoft.com/office/officeart/2009/3/layout/HorizontalOrganizationChart"/>
    <dgm:cxn modelId="{0F3C0E9C-E49C-4CE8-9F3F-95D90676131A}" type="presParOf" srcId="{1E4BA81A-47F6-4CE8-894E-1F58C69036AA}" destId="{96AC9338-77B5-438A-AD6B-BD22C85CB540}" srcOrd="3" destOrd="0" presId="urn:microsoft.com/office/officeart/2009/3/layout/HorizontalOrganizationChart"/>
    <dgm:cxn modelId="{60DC5DD5-9500-4EE1-ACAE-77AC269C67FC}" type="presParOf" srcId="{96AC9338-77B5-438A-AD6B-BD22C85CB540}" destId="{7A8ABEF3-00D5-4592-B7E2-02DA66646564}" srcOrd="0" destOrd="0" presId="urn:microsoft.com/office/officeart/2009/3/layout/HorizontalOrganizationChart"/>
    <dgm:cxn modelId="{E4DB4886-7E49-47FC-9AFC-1AAF6DC3BEA4}" type="presParOf" srcId="{7A8ABEF3-00D5-4592-B7E2-02DA66646564}" destId="{FFCBE815-D628-4934-BECB-8C836B7A6017}" srcOrd="0" destOrd="0" presId="urn:microsoft.com/office/officeart/2009/3/layout/HorizontalOrganizationChart"/>
    <dgm:cxn modelId="{E0BC1838-BF1B-4D7A-8FA4-D20720B1C057}" type="presParOf" srcId="{7A8ABEF3-00D5-4592-B7E2-02DA66646564}" destId="{0F3A50FB-436D-49A2-9776-9CE5E30701EA}" srcOrd="1" destOrd="0" presId="urn:microsoft.com/office/officeart/2009/3/layout/HorizontalOrganizationChart"/>
    <dgm:cxn modelId="{9DFB1C74-6CF4-46AB-A4ED-2D7683658F3A}" type="presParOf" srcId="{96AC9338-77B5-438A-AD6B-BD22C85CB540}" destId="{7999849A-2191-4BE5-8459-304CBBCCBA98}" srcOrd="1" destOrd="0" presId="urn:microsoft.com/office/officeart/2009/3/layout/HorizontalOrganizationChart"/>
    <dgm:cxn modelId="{9C743BBC-0031-4D46-B869-7366FBA6B3E9}" type="presParOf" srcId="{96AC9338-77B5-438A-AD6B-BD22C85CB540}" destId="{6515DFBF-AC85-4FA6-8EB9-174E604EB070}" srcOrd="2" destOrd="0" presId="urn:microsoft.com/office/officeart/2009/3/layout/HorizontalOrganizationChart"/>
    <dgm:cxn modelId="{1855FBEB-D880-4761-AD43-63BC2EB0B779}" type="presParOf" srcId="{521FAE11-E3AC-42DC-AE78-BC5193B23157}" destId="{661D4275-F346-4C73-9F4B-E836AC701022}" srcOrd="2" destOrd="0" presId="urn:microsoft.com/office/officeart/2009/3/layout/HorizontalOrganizationChart"/>
    <dgm:cxn modelId="{BB69583B-7D7C-4EDD-91C0-5A32515E5E2D}" type="presParOf" srcId="{9E36E990-3771-4B9A-A6DD-4F6AAB088393}" destId="{DE95D286-C585-4C12-8E5B-E77FD804F6D2}" srcOrd="4" destOrd="0" presId="urn:microsoft.com/office/officeart/2009/3/layout/HorizontalOrganizationChart"/>
    <dgm:cxn modelId="{A0814DCE-699A-4F05-8C07-A472B70A6E30}" type="presParOf" srcId="{9E36E990-3771-4B9A-A6DD-4F6AAB088393}" destId="{0D34A365-2D96-4B88-A877-0BC1483AA65D}" srcOrd="5" destOrd="0" presId="urn:microsoft.com/office/officeart/2009/3/layout/HorizontalOrganizationChart"/>
    <dgm:cxn modelId="{908E4D29-B012-4513-A9B9-7305507761E8}" type="presParOf" srcId="{0D34A365-2D96-4B88-A877-0BC1483AA65D}" destId="{F91C056B-477A-4702-9A5F-DB85A10DD019}" srcOrd="0" destOrd="0" presId="urn:microsoft.com/office/officeart/2009/3/layout/HorizontalOrganizationChart"/>
    <dgm:cxn modelId="{F833ED3D-2A70-48EA-B426-73F9BB07AFFE}" type="presParOf" srcId="{F91C056B-477A-4702-9A5F-DB85A10DD019}" destId="{4E424A26-AE94-4D81-9357-296A7CB8A8DD}" srcOrd="0" destOrd="0" presId="urn:microsoft.com/office/officeart/2009/3/layout/HorizontalOrganizationChart"/>
    <dgm:cxn modelId="{6358E521-9EF7-428C-B01A-D219346C5625}" type="presParOf" srcId="{F91C056B-477A-4702-9A5F-DB85A10DD019}" destId="{106BB756-FF47-4C0A-BD4F-63BB133E7E87}" srcOrd="1" destOrd="0" presId="urn:microsoft.com/office/officeart/2009/3/layout/HorizontalOrganizationChart"/>
    <dgm:cxn modelId="{FA66C21E-3764-40DE-8713-82D7379AD265}" type="presParOf" srcId="{0D34A365-2D96-4B88-A877-0BC1483AA65D}" destId="{7DFE99DA-4093-4756-A47B-0A0CF2565C9F}" srcOrd="1" destOrd="0" presId="urn:microsoft.com/office/officeart/2009/3/layout/HorizontalOrganizationChart"/>
    <dgm:cxn modelId="{42AC8718-2A03-4FAF-9ADE-9344A09A91CD}" type="presParOf" srcId="{0D34A365-2D96-4B88-A877-0BC1483AA65D}" destId="{7AB298DF-478D-4E65-9B2A-51B4F73C0858}" srcOrd="2" destOrd="0" presId="urn:microsoft.com/office/officeart/2009/3/layout/HorizontalOrganizationChart"/>
    <dgm:cxn modelId="{FC72220A-9330-41E1-A5E8-91D35AA1CAF6}" type="presParOf" srcId="{9E36E990-3771-4B9A-A6DD-4F6AAB088393}" destId="{E896FABC-9A5C-4238-A19E-80D7E0562EAD}" srcOrd="6" destOrd="0" presId="urn:microsoft.com/office/officeart/2009/3/layout/HorizontalOrganizationChart"/>
    <dgm:cxn modelId="{031BA9B9-2A85-4EF0-9E00-84AB57113156}" type="presParOf" srcId="{9E36E990-3771-4B9A-A6DD-4F6AAB088393}" destId="{9AAD0291-F094-4BD1-A22D-909A33E6EA5F}" srcOrd="7" destOrd="0" presId="urn:microsoft.com/office/officeart/2009/3/layout/HorizontalOrganizationChart"/>
    <dgm:cxn modelId="{C0331098-DB7B-4A6D-99A9-832071529AF9}" type="presParOf" srcId="{9AAD0291-F094-4BD1-A22D-909A33E6EA5F}" destId="{4CCAF595-21C4-42E4-B897-0780D1ED1513}" srcOrd="0" destOrd="0" presId="urn:microsoft.com/office/officeart/2009/3/layout/HorizontalOrganizationChart"/>
    <dgm:cxn modelId="{5DD92A25-5AE7-4908-AE9D-CA63D9D3B277}" type="presParOf" srcId="{4CCAF595-21C4-42E4-B897-0780D1ED1513}" destId="{79E579D6-E277-4E39-ACC1-7C47D7354F44}" srcOrd="0" destOrd="0" presId="urn:microsoft.com/office/officeart/2009/3/layout/HorizontalOrganizationChart"/>
    <dgm:cxn modelId="{C0C33B40-7E03-4556-B7D7-2F75E352532E}" type="presParOf" srcId="{4CCAF595-21C4-42E4-B897-0780D1ED1513}" destId="{7F6B9792-FEFC-4133-804A-4C56B4464658}" srcOrd="1" destOrd="0" presId="urn:microsoft.com/office/officeart/2009/3/layout/HorizontalOrganizationChart"/>
    <dgm:cxn modelId="{AB9D1CA9-F02C-4E57-8DB1-CAF69BDA9679}" type="presParOf" srcId="{9AAD0291-F094-4BD1-A22D-909A33E6EA5F}" destId="{0EBCE108-69B2-4D7F-9CE2-6C24CA3B0C70}" srcOrd="1" destOrd="0" presId="urn:microsoft.com/office/officeart/2009/3/layout/HorizontalOrganizationChart"/>
    <dgm:cxn modelId="{8452AC56-90AB-4FF5-8654-4705B4211916}" type="presParOf" srcId="{9AAD0291-F094-4BD1-A22D-909A33E6EA5F}" destId="{BD8D2ED5-2915-470B-B956-374DB8739E6D}" srcOrd="2" destOrd="0" presId="urn:microsoft.com/office/officeart/2009/3/layout/HorizontalOrganizationChart"/>
    <dgm:cxn modelId="{B7B7F326-5862-4C6F-9FF8-B03C81E5E3F6}" type="presParOf" srcId="{9E36E990-3771-4B9A-A6DD-4F6AAB088393}" destId="{BE111D7C-7187-4091-B028-92CAB69DD318}" srcOrd="8" destOrd="0" presId="urn:microsoft.com/office/officeart/2009/3/layout/HorizontalOrganizationChart"/>
    <dgm:cxn modelId="{169E8EC3-0B00-4864-AC98-3EC2763E4218}" type="presParOf" srcId="{9E36E990-3771-4B9A-A6DD-4F6AAB088393}" destId="{3CF639BB-1B1C-460D-8333-69D6868CA84F}" srcOrd="9" destOrd="0" presId="urn:microsoft.com/office/officeart/2009/3/layout/HorizontalOrganizationChart"/>
    <dgm:cxn modelId="{A1FF07CF-9C5C-4EF7-BCF1-B14C1A12245B}" type="presParOf" srcId="{3CF639BB-1B1C-460D-8333-69D6868CA84F}" destId="{9EFF1666-6F4D-4046-AD04-345FDF26AF9D}" srcOrd="0" destOrd="0" presId="urn:microsoft.com/office/officeart/2009/3/layout/HorizontalOrganizationChart"/>
    <dgm:cxn modelId="{1891DA3A-2605-45F1-998C-0DF8C39FA2FA}" type="presParOf" srcId="{9EFF1666-6F4D-4046-AD04-345FDF26AF9D}" destId="{2416EC97-F0F7-4977-AEBF-21DDEB41CF2D}" srcOrd="0" destOrd="0" presId="urn:microsoft.com/office/officeart/2009/3/layout/HorizontalOrganizationChart"/>
    <dgm:cxn modelId="{8351ADBD-22F6-4DA3-BA02-B18712F01B15}" type="presParOf" srcId="{9EFF1666-6F4D-4046-AD04-345FDF26AF9D}" destId="{8416EEE7-6B6F-47DE-A62D-890C78699445}" srcOrd="1" destOrd="0" presId="urn:microsoft.com/office/officeart/2009/3/layout/HorizontalOrganizationChart"/>
    <dgm:cxn modelId="{CE5CD1A5-BCC7-4E16-8194-49A2A316AAEB}" type="presParOf" srcId="{3CF639BB-1B1C-460D-8333-69D6868CA84F}" destId="{DD7AA19B-5D2E-401C-96C4-137B32E0E768}" srcOrd="1" destOrd="0" presId="urn:microsoft.com/office/officeart/2009/3/layout/HorizontalOrganizationChart"/>
    <dgm:cxn modelId="{250D7D6D-287A-4572-86A5-A704BC93767A}" type="presParOf" srcId="{3CF639BB-1B1C-460D-8333-69D6868CA84F}" destId="{C28EACBA-12B2-4447-8C71-5200C49C1EF1}" srcOrd="2" destOrd="0" presId="urn:microsoft.com/office/officeart/2009/3/layout/HorizontalOrganizationChart"/>
    <dgm:cxn modelId="{12E2615B-31F1-4BAC-A231-DBA4AC179658}" type="presParOf" srcId="{381EDDD9-3152-40A3-A00E-3F8ACA4D2FE0}" destId="{7F8B6ADC-1CCC-43E6-B462-143F7B6B520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483410-E763-421C-8BDD-58F36C6AAB4B}" type="doc">
      <dgm:prSet loTypeId="urn:microsoft.com/office/officeart/2005/8/layout/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4EEBF7BC-E1B3-4F1B-817F-8A29C9EACF09}">
      <dgm:prSet phldrT="[Text]"/>
      <dgm:spPr>
        <a:solidFill>
          <a:schemeClr val="accent2">
            <a:lumMod val="60000"/>
            <a:lumOff val="40000"/>
          </a:schemeClr>
        </a:solidFill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r>
            <a:rPr lang="en-IN" dirty="0"/>
            <a:t>Benchmark Problems</a:t>
          </a:r>
        </a:p>
      </dgm:t>
    </dgm:pt>
    <dgm:pt modelId="{5A47ED4A-06F3-4F7F-955F-1BDCE75D9DD7}" type="parTrans" cxnId="{3A8566FA-5FB0-4DA5-A6BF-A8FB038ADD19}">
      <dgm:prSet/>
      <dgm:spPr/>
      <dgm:t>
        <a:bodyPr/>
        <a:lstStyle/>
        <a:p>
          <a:endParaRPr lang="en-IN"/>
        </a:p>
      </dgm:t>
    </dgm:pt>
    <dgm:pt modelId="{C72B98BC-08A3-4163-9D4E-05870A8EA52A}" type="sibTrans" cxnId="{3A8566FA-5FB0-4DA5-A6BF-A8FB038ADD19}">
      <dgm:prSet/>
      <dgm:spPr>
        <a:solidFill>
          <a:schemeClr val="accent2">
            <a:lumMod val="60000"/>
            <a:lumOff val="40000"/>
          </a:schemeClr>
        </a:solidFill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endParaRPr lang="en-IN" dirty="0"/>
        </a:p>
      </dgm:t>
    </dgm:pt>
    <dgm:pt modelId="{224BFA01-C291-4079-A2A1-5ACF40E24C2B}">
      <dgm:prSet phldrT="[Text]"/>
      <dgm:spPr>
        <a:solidFill>
          <a:schemeClr val="tx1">
            <a:lumMod val="50000"/>
            <a:lumOff val="50000"/>
          </a:schemeClr>
        </a:solidFill>
        <a:ln>
          <a:solidFill>
            <a:schemeClr val="tx1">
              <a:lumMod val="90000"/>
              <a:lumOff val="10000"/>
            </a:schemeClr>
          </a:solidFill>
        </a:ln>
      </dgm:spPr>
      <dgm:t>
        <a:bodyPr/>
        <a:lstStyle/>
        <a:p>
          <a:r>
            <a:rPr lang="en-IN" dirty="0"/>
            <a:t>Various Turbulence Models</a:t>
          </a:r>
        </a:p>
      </dgm:t>
    </dgm:pt>
    <dgm:pt modelId="{C82AC6A2-A55C-4681-AFE3-765A9ABE9A27}" type="parTrans" cxnId="{1AF3A913-AF46-4EE8-898E-01667AB2FE8D}">
      <dgm:prSet/>
      <dgm:spPr/>
      <dgm:t>
        <a:bodyPr/>
        <a:lstStyle/>
        <a:p>
          <a:endParaRPr lang="en-IN"/>
        </a:p>
      </dgm:t>
    </dgm:pt>
    <dgm:pt modelId="{0CFCA8C0-C6D4-43BF-A7A6-D95058984B74}" type="sibTrans" cxnId="{1AF3A913-AF46-4EE8-898E-01667AB2FE8D}">
      <dgm:prSet/>
      <dgm:spPr>
        <a:solidFill>
          <a:schemeClr val="tx1">
            <a:lumMod val="50000"/>
            <a:lumOff val="50000"/>
          </a:schemeClr>
        </a:solidFill>
        <a:ln>
          <a:solidFill>
            <a:schemeClr val="tx1">
              <a:lumMod val="90000"/>
              <a:lumOff val="10000"/>
            </a:schemeClr>
          </a:solidFill>
        </a:ln>
      </dgm:spPr>
      <dgm:t>
        <a:bodyPr/>
        <a:lstStyle/>
        <a:p>
          <a:endParaRPr lang="en-IN" dirty="0"/>
        </a:p>
      </dgm:t>
    </dgm:pt>
    <dgm:pt modelId="{908D9DB7-5F6F-4F9D-8A54-2997B0EECA4D}">
      <dgm:prSet phldrT="[Text]"/>
      <dgm:spPr>
        <a:solidFill>
          <a:schemeClr val="bg2">
            <a:lumMod val="75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r>
            <a:rPr lang="en-IN" dirty="0"/>
            <a:t>Post-simulation Analysis</a:t>
          </a:r>
        </a:p>
      </dgm:t>
    </dgm:pt>
    <dgm:pt modelId="{112F27E9-0D9E-4A46-B56A-3F3D7E24C91B}" type="parTrans" cxnId="{0401A843-EFD1-494E-800C-240204D1FB03}">
      <dgm:prSet/>
      <dgm:spPr/>
      <dgm:t>
        <a:bodyPr/>
        <a:lstStyle/>
        <a:p>
          <a:endParaRPr lang="en-IN"/>
        </a:p>
      </dgm:t>
    </dgm:pt>
    <dgm:pt modelId="{F596FA2D-62B1-4AEE-930D-DC95B18F052B}" type="sibTrans" cxnId="{0401A843-EFD1-494E-800C-240204D1FB03}">
      <dgm:prSet/>
      <dgm:spPr>
        <a:solidFill>
          <a:schemeClr val="bg2">
            <a:lumMod val="75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IN" dirty="0"/>
        </a:p>
      </dgm:t>
    </dgm:pt>
    <dgm:pt modelId="{D61053EA-A162-41C4-A408-EB371DBCE956}">
      <dgm:prSet phldrT="[Text]"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IN" dirty="0"/>
            <a:t>Model Validation</a:t>
          </a:r>
        </a:p>
      </dgm:t>
    </dgm:pt>
    <dgm:pt modelId="{82617787-8CFA-460E-94DB-876EBA181717}" type="parTrans" cxnId="{0E12A6B5-BCC1-495B-9D62-A904DD2BCEB2}">
      <dgm:prSet/>
      <dgm:spPr/>
      <dgm:t>
        <a:bodyPr/>
        <a:lstStyle/>
        <a:p>
          <a:endParaRPr lang="en-IN"/>
        </a:p>
      </dgm:t>
    </dgm:pt>
    <dgm:pt modelId="{D8A6CF53-113E-4DDD-A785-60C36357F989}" type="sibTrans" cxnId="{0E12A6B5-BCC1-495B-9D62-A904DD2BCEB2}">
      <dgm:prSet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IN" dirty="0"/>
        </a:p>
      </dgm:t>
    </dgm:pt>
    <dgm:pt modelId="{A177119A-28EF-4CA8-BB92-39009CFB1E17}">
      <dgm:prSet phldrT="[Text]"/>
      <dgm:spPr>
        <a:solidFill>
          <a:srgbClr val="00B0F0"/>
        </a:solidFill>
        <a:ln>
          <a:solidFill>
            <a:srgbClr val="0070C0"/>
          </a:solidFill>
        </a:ln>
      </dgm:spPr>
      <dgm:t>
        <a:bodyPr/>
        <a:lstStyle/>
        <a:p>
          <a:r>
            <a:rPr lang="en-IN" dirty="0"/>
            <a:t>Model Improvement</a:t>
          </a:r>
        </a:p>
      </dgm:t>
    </dgm:pt>
    <dgm:pt modelId="{18469F69-499E-45A9-B258-DE0AB56C4A81}" type="parTrans" cxnId="{692577CA-2C27-41F7-8BD3-98FB49C5E941}">
      <dgm:prSet/>
      <dgm:spPr/>
      <dgm:t>
        <a:bodyPr/>
        <a:lstStyle/>
        <a:p>
          <a:endParaRPr lang="en-IN"/>
        </a:p>
      </dgm:t>
    </dgm:pt>
    <dgm:pt modelId="{09FD59A3-AA60-4C8A-9E52-BB20ED55E5BF}" type="sibTrans" cxnId="{692577CA-2C27-41F7-8BD3-98FB49C5E941}">
      <dgm:prSet/>
      <dgm:spPr/>
      <dgm:t>
        <a:bodyPr/>
        <a:lstStyle/>
        <a:p>
          <a:endParaRPr lang="en-IN"/>
        </a:p>
      </dgm:t>
    </dgm:pt>
    <dgm:pt modelId="{9B5E45AD-27CF-4FE5-9202-55330383D51F}" type="pres">
      <dgm:prSet presAssocID="{85483410-E763-421C-8BDD-58F36C6AAB4B}" presName="diagram" presStyleCnt="0">
        <dgm:presLayoutVars>
          <dgm:dir/>
          <dgm:resizeHandles val="exact"/>
        </dgm:presLayoutVars>
      </dgm:prSet>
      <dgm:spPr/>
    </dgm:pt>
    <dgm:pt modelId="{39FD4C3A-7894-4131-BB04-9DA55138D6FB}" type="pres">
      <dgm:prSet presAssocID="{4EEBF7BC-E1B3-4F1B-817F-8A29C9EACF09}" presName="node" presStyleLbl="node1" presStyleIdx="0" presStyleCnt="5">
        <dgm:presLayoutVars>
          <dgm:bulletEnabled val="1"/>
        </dgm:presLayoutVars>
      </dgm:prSet>
      <dgm:spPr/>
    </dgm:pt>
    <dgm:pt modelId="{D5F46E68-6307-43CD-863D-AEE7C7132E06}" type="pres">
      <dgm:prSet presAssocID="{C72B98BC-08A3-4163-9D4E-05870A8EA52A}" presName="sibTrans" presStyleLbl="sibTrans2D1" presStyleIdx="0" presStyleCnt="4"/>
      <dgm:spPr/>
    </dgm:pt>
    <dgm:pt modelId="{2E7278EA-8EA9-4F0B-BAAC-8D752BE53D0A}" type="pres">
      <dgm:prSet presAssocID="{C72B98BC-08A3-4163-9D4E-05870A8EA52A}" presName="connectorText" presStyleLbl="sibTrans2D1" presStyleIdx="0" presStyleCnt="4"/>
      <dgm:spPr/>
    </dgm:pt>
    <dgm:pt modelId="{92819917-2430-49C3-9203-36AFC5F723E5}" type="pres">
      <dgm:prSet presAssocID="{224BFA01-C291-4079-A2A1-5ACF40E24C2B}" presName="node" presStyleLbl="node1" presStyleIdx="1" presStyleCnt="5">
        <dgm:presLayoutVars>
          <dgm:bulletEnabled val="1"/>
        </dgm:presLayoutVars>
      </dgm:prSet>
      <dgm:spPr/>
    </dgm:pt>
    <dgm:pt modelId="{A044F304-37A2-461D-BBD1-8FD6CF985EAC}" type="pres">
      <dgm:prSet presAssocID="{0CFCA8C0-C6D4-43BF-A7A6-D95058984B74}" presName="sibTrans" presStyleLbl="sibTrans2D1" presStyleIdx="1" presStyleCnt="4"/>
      <dgm:spPr/>
    </dgm:pt>
    <dgm:pt modelId="{15D54024-1129-48A7-9A90-B04BC2695BD7}" type="pres">
      <dgm:prSet presAssocID="{0CFCA8C0-C6D4-43BF-A7A6-D95058984B74}" presName="connectorText" presStyleLbl="sibTrans2D1" presStyleIdx="1" presStyleCnt="4"/>
      <dgm:spPr/>
    </dgm:pt>
    <dgm:pt modelId="{02C60048-EC8E-441B-AB4A-78C37FBBD403}" type="pres">
      <dgm:prSet presAssocID="{908D9DB7-5F6F-4F9D-8A54-2997B0EECA4D}" presName="node" presStyleLbl="node1" presStyleIdx="2" presStyleCnt="5">
        <dgm:presLayoutVars>
          <dgm:bulletEnabled val="1"/>
        </dgm:presLayoutVars>
      </dgm:prSet>
      <dgm:spPr/>
    </dgm:pt>
    <dgm:pt modelId="{49D157EB-F204-48F2-ADCE-1CFCF6C5B6BC}" type="pres">
      <dgm:prSet presAssocID="{F596FA2D-62B1-4AEE-930D-DC95B18F052B}" presName="sibTrans" presStyleLbl="sibTrans2D1" presStyleIdx="2" presStyleCnt="4"/>
      <dgm:spPr/>
    </dgm:pt>
    <dgm:pt modelId="{709333C7-116F-4561-BFEC-B80953212DDD}" type="pres">
      <dgm:prSet presAssocID="{F596FA2D-62B1-4AEE-930D-DC95B18F052B}" presName="connectorText" presStyleLbl="sibTrans2D1" presStyleIdx="2" presStyleCnt="4"/>
      <dgm:spPr/>
    </dgm:pt>
    <dgm:pt modelId="{8B191F53-4FE8-41F3-99C7-F4F1022E5598}" type="pres">
      <dgm:prSet presAssocID="{D61053EA-A162-41C4-A408-EB371DBCE956}" presName="node" presStyleLbl="node1" presStyleIdx="3" presStyleCnt="5">
        <dgm:presLayoutVars>
          <dgm:bulletEnabled val="1"/>
        </dgm:presLayoutVars>
      </dgm:prSet>
      <dgm:spPr/>
    </dgm:pt>
    <dgm:pt modelId="{A5ABF292-039C-4D61-AE93-4E4F1C33C034}" type="pres">
      <dgm:prSet presAssocID="{D8A6CF53-113E-4DDD-A785-60C36357F989}" presName="sibTrans" presStyleLbl="sibTrans2D1" presStyleIdx="3" presStyleCnt="4"/>
      <dgm:spPr/>
    </dgm:pt>
    <dgm:pt modelId="{C9148FEA-B3B1-4618-9469-8D587A28B0F8}" type="pres">
      <dgm:prSet presAssocID="{D8A6CF53-113E-4DDD-A785-60C36357F989}" presName="connectorText" presStyleLbl="sibTrans2D1" presStyleIdx="3" presStyleCnt="4"/>
      <dgm:spPr/>
    </dgm:pt>
    <dgm:pt modelId="{51C496F4-12DD-4CD2-8798-CE98EC696632}" type="pres">
      <dgm:prSet presAssocID="{A177119A-28EF-4CA8-BB92-39009CFB1E17}" presName="node" presStyleLbl="node1" presStyleIdx="4" presStyleCnt="5">
        <dgm:presLayoutVars>
          <dgm:bulletEnabled val="1"/>
        </dgm:presLayoutVars>
      </dgm:prSet>
      <dgm:spPr/>
    </dgm:pt>
  </dgm:ptLst>
  <dgm:cxnLst>
    <dgm:cxn modelId="{25561F0B-AEA8-4BE4-BC59-08ACDDDCEF25}" type="presOf" srcId="{C72B98BC-08A3-4163-9D4E-05870A8EA52A}" destId="{D5F46E68-6307-43CD-863D-AEE7C7132E06}" srcOrd="0" destOrd="0" presId="urn:microsoft.com/office/officeart/2005/8/layout/process5"/>
    <dgm:cxn modelId="{1AF3A913-AF46-4EE8-898E-01667AB2FE8D}" srcId="{85483410-E763-421C-8BDD-58F36C6AAB4B}" destId="{224BFA01-C291-4079-A2A1-5ACF40E24C2B}" srcOrd="1" destOrd="0" parTransId="{C82AC6A2-A55C-4681-AFE3-765A9ABE9A27}" sibTransId="{0CFCA8C0-C6D4-43BF-A7A6-D95058984B74}"/>
    <dgm:cxn modelId="{2F882F16-21DD-44B3-B2A7-298A680D4957}" type="presOf" srcId="{224BFA01-C291-4079-A2A1-5ACF40E24C2B}" destId="{92819917-2430-49C3-9203-36AFC5F723E5}" srcOrd="0" destOrd="0" presId="urn:microsoft.com/office/officeart/2005/8/layout/process5"/>
    <dgm:cxn modelId="{A5FD1E1C-82A1-4292-806F-CCA68F37853A}" type="presOf" srcId="{0CFCA8C0-C6D4-43BF-A7A6-D95058984B74}" destId="{A044F304-37A2-461D-BBD1-8FD6CF985EAC}" srcOrd="0" destOrd="0" presId="urn:microsoft.com/office/officeart/2005/8/layout/process5"/>
    <dgm:cxn modelId="{C264FB26-FD7E-41EA-B793-8929701C5943}" type="presOf" srcId="{C72B98BC-08A3-4163-9D4E-05870A8EA52A}" destId="{2E7278EA-8EA9-4F0B-BAAC-8D752BE53D0A}" srcOrd="1" destOrd="0" presId="urn:microsoft.com/office/officeart/2005/8/layout/process5"/>
    <dgm:cxn modelId="{0401A843-EFD1-494E-800C-240204D1FB03}" srcId="{85483410-E763-421C-8BDD-58F36C6AAB4B}" destId="{908D9DB7-5F6F-4F9D-8A54-2997B0EECA4D}" srcOrd="2" destOrd="0" parTransId="{112F27E9-0D9E-4A46-B56A-3F3D7E24C91B}" sibTransId="{F596FA2D-62B1-4AEE-930D-DC95B18F052B}"/>
    <dgm:cxn modelId="{4E1EF54A-FC25-4578-B1A3-60A346516907}" type="presOf" srcId="{F596FA2D-62B1-4AEE-930D-DC95B18F052B}" destId="{709333C7-116F-4561-BFEC-B80953212DDD}" srcOrd="1" destOrd="0" presId="urn:microsoft.com/office/officeart/2005/8/layout/process5"/>
    <dgm:cxn modelId="{DC51B393-6488-412D-BF5B-C76FC23CFA8E}" type="presOf" srcId="{908D9DB7-5F6F-4F9D-8A54-2997B0EECA4D}" destId="{02C60048-EC8E-441B-AB4A-78C37FBBD403}" srcOrd="0" destOrd="0" presId="urn:microsoft.com/office/officeart/2005/8/layout/process5"/>
    <dgm:cxn modelId="{4E46479B-BC18-4811-AFA6-9E04950D7978}" type="presOf" srcId="{4EEBF7BC-E1B3-4F1B-817F-8A29C9EACF09}" destId="{39FD4C3A-7894-4131-BB04-9DA55138D6FB}" srcOrd="0" destOrd="0" presId="urn:microsoft.com/office/officeart/2005/8/layout/process5"/>
    <dgm:cxn modelId="{02A1C0A1-E453-427E-B9F1-AA668113E6BF}" type="presOf" srcId="{D8A6CF53-113E-4DDD-A785-60C36357F989}" destId="{C9148FEA-B3B1-4618-9469-8D587A28B0F8}" srcOrd="1" destOrd="0" presId="urn:microsoft.com/office/officeart/2005/8/layout/process5"/>
    <dgm:cxn modelId="{1CB992A4-0CF8-45B4-832D-3F5DCDDB139C}" type="presOf" srcId="{F596FA2D-62B1-4AEE-930D-DC95B18F052B}" destId="{49D157EB-F204-48F2-ADCE-1CFCF6C5B6BC}" srcOrd="0" destOrd="0" presId="urn:microsoft.com/office/officeart/2005/8/layout/process5"/>
    <dgm:cxn modelId="{76AA19B2-B1FF-4125-9629-35D42ECA01D3}" type="presOf" srcId="{A177119A-28EF-4CA8-BB92-39009CFB1E17}" destId="{51C496F4-12DD-4CD2-8798-CE98EC696632}" srcOrd="0" destOrd="0" presId="urn:microsoft.com/office/officeart/2005/8/layout/process5"/>
    <dgm:cxn modelId="{C01F70B4-4D78-4DF7-BF88-BB45ADDD1632}" type="presOf" srcId="{0CFCA8C0-C6D4-43BF-A7A6-D95058984B74}" destId="{15D54024-1129-48A7-9A90-B04BC2695BD7}" srcOrd="1" destOrd="0" presId="urn:microsoft.com/office/officeart/2005/8/layout/process5"/>
    <dgm:cxn modelId="{0E12A6B5-BCC1-495B-9D62-A904DD2BCEB2}" srcId="{85483410-E763-421C-8BDD-58F36C6AAB4B}" destId="{D61053EA-A162-41C4-A408-EB371DBCE956}" srcOrd="3" destOrd="0" parTransId="{82617787-8CFA-460E-94DB-876EBA181717}" sibTransId="{D8A6CF53-113E-4DDD-A785-60C36357F989}"/>
    <dgm:cxn modelId="{692577CA-2C27-41F7-8BD3-98FB49C5E941}" srcId="{85483410-E763-421C-8BDD-58F36C6AAB4B}" destId="{A177119A-28EF-4CA8-BB92-39009CFB1E17}" srcOrd="4" destOrd="0" parTransId="{18469F69-499E-45A9-B258-DE0AB56C4A81}" sibTransId="{09FD59A3-AA60-4C8A-9E52-BB20ED55E5BF}"/>
    <dgm:cxn modelId="{DB187BD8-C080-49AF-9746-07AA56A494E5}" type="presOf" srcId="{D8A6CF53-113E-4DDD-A785-60C36357F989}" destId="{A5ABF292-039C-4D61-AE93-4E4F1C33C034}" srcOrd="0" destOrd="0" presId="urn:microsoft.com/office/officeart/2005/8/layout/process5"/>
    <dgm:cxn modelId="{41714FDC-6028-420F-8E12-0070623F44F3}" type="presOf" srcId="{85483410-E763-421C-8BDD-58F36C6AAB4B}" destId="{9B5E45AD-27CF-4FE5-9202-55330383D51F}" srcOrd="0" destOrd="0" presId="urn:microsoft.com/office/officeart/2005/8/layout/process5"/>
    <dgm:cxn modelId="{ADF715F4-3A8E-4E07-8B26-D29C18950117}" type="presOf" srcId="{D61053EA-A162-41C4-A408-EB371DBCE956}" destId="{8B191F53-4FE8-41F3-99C7-F4F1022E5598}" srcOrd="0" destOrd="0" presId="urn:microsoft.com/office/officeart/2005/8/layout/process5"/>
    <dgm:cxn modelId="{3A8566FA-5FB0-4DA5-A6BF-A8FB038ADD19}" srcId="{85483410-E763-421C-8BDD-58F36C6AAB4B}" destId="{4EEBF7BC-E1B3-4F1B-817F-8A29C9EACF09}" srcOrd="0" destOrd="0" parTransId="{5A47ED4A-06F3-4F7F-955F-1BDCE75D9DD7}" sibTransId="{C72B98BC-08A3-4163-9D4E-05870A8EA52A}"/>
    <dgm:cxn modelId="{94475FDF-6DFC-4962-90A0-61BA309CCA37}" type="presParOf" srcId="{9B5E45AD-27CF-4FE5-9202-55330383D51F}" destId="{39FD4C3A-7894-4131-BB04-9DA55138D6FB}" srcOrd="0" destOrd="0" presId="urn:microsoft.com/office/officeart/2005/8/layout/process5"/>
    <dgm:cxn modelId="{30B14CA6-CFE0-42B6-9FFB-B4E59A33E442}" type="presParOf" srcId="{9B5E45AD-27CF-4FE5-9202-55330383D51F}" destId="{D5F46E68-6307-43CD-863D-AEE7C7132E06}" srcOrd="1" destOrd="0" presId="urn:microsoft.com/office/officeart/2005/8/layout/process5"/>
    <dgm:cxn modelId="{9C2C25C4-A1A4-4B84-906B-25A7D3B2CCCD}" type="presParOf" srcId="{D5F46E68-6307-43CD-863D-AEE7C7132E06}" destId="{2E7278EA-8EA9-4F0B-BAAC-8D752BE53D0A}" srcOrd="0" destOrd="0" presId="urn:microsoft.com/office/officeart/2005/8/layout/process5"/>
    <dgm:cxn modelId="{E510FFA5-9477-4E63-9F2F-7B6DE5DFCD6F}" type="presParOf" srcId="{9B5E45AD-27CF-4FE5-9202-55330383D51F}" destId="{92819917-2430-49C3-9203-36AFC5F723E5}" srcOrd="2" destOrd="0" presId="urn:microsoft.com/office/officeart/2005/8/layout/process5"/>
    <dgm:cxn modelId="{7A066823-C407-4D90-8D4B-27659BE85931}" type="presParOf" srcId="{9B5E45AD-27CF-4FE5-9202-55330383D51F}" destId="{A044F304-37A2-461D-BBD1-8FD6CF985EAC}" srcOrd="3" destOrd="0" presId="urn:microsoft.com/office/officeart/2005/8/layout/process5"/>
    <dgm:cxn modelId="{B37FFEC0-8567-4D30-904B-4669BF8DB26C}" type="presParOf" srcId="{A044F304-37A2-461D-BBD1-8FD6CF985EAC}" destId="{15D54024-1129-48A7-9A90-B04BC2695BD7}" srcOrd="0" destOrd="0" presId="urn:microsoft.com/office/officeart/2005/8/layout/process5"/>
    <dgm:cxn modelId="{D3185B02-D32A-4194-AA0B-B1798A957761}" type="presParOf" srcId="{9B5E45AD-27CF-4FE5-9202-55330383D51F}" destId="{02C60048-EC8E-441B-AB4A-78C37FBBD403}" srcOrd="4" destOrd="0" presId="urn:microsoft.com/office/officeart/2005/8/layout/process5"/>
    <dgm:cxn modelId="{67E03EBB-C3B4-4867-B6DD-5963C5429252}" type="presParOf" srcId="{9B5E45AD-27CF-4FE5-9202-55330383D51F}" destId="{49D157EB-F204-48F2-ADCE-1CFCF6C5B6BC}" srcOrd="5" destOrd="0" presId="urn:microsoft.com/office/officeart/2005/8/layout/process5"/>
    <dgm:cxn modelId="{D275C8BA-9FF5-44C2-91CB-AE8FC2290D27}" type="presParOf" srcId="{49D157EB-F204-48F2-ADCE-1CFCF6C5B6BC}" destId="{709333C7-116F-4561-BFEC-B80953212DDD}" srcOrd="0" destOrd="0" presId="urn:microsoft.com/office/officeart/2005/8/layout/process5"/>
    <dgm:cxn modelId="{D16F0DDF-D4B2-476E-85B5-DCB946F80EF2}" type="presParOf" srcId="{9B5E45AD-27CF-4FE5-9202-55330383D51F}" destId="{8B191F53-4FE8-41F3-99C7-F4F1022E5598}" srcOrd="6" destOrd="0" presId="urn:microsoft.com/office/officeart/2005/8/layout/process5"/>
    <dgm:cxn modelId="{6BDD7130-1460-43A8-8611-5C5B2DD9AC8E}" type="presParOf" srcId="{9B5E45AD-27CF-4FE5-9202-55330383D51F}" destId="{A5ABF292-039C-4D61-AE93-4E4F1C33C034}" srcOrd="7" destOrd="0" presId="urn:microsoft.com/office/officeart/2005/8/layout/process5"/>
    <dgm:cxn modelId="{2BC0EA82-FEBB-43ED-BE46-B0A485BEBA9C}" type="presParOf" srcId="{A5ABF292-039C-4D61-AE93-4E4F1C33C034}" destId="{C9148FEA-B3B1-4618-9469-8D587A28B0F8}" srcOrd="0" destOrd="0" presId="urn:microsoft.com/office/officeart/2005/8/layout/process5"/>
    <dgm:cxn modelId="{4AEC0921-1D98-4951-A6C7-D7E0B8D0271D}" type="presParOf" srcId="{9B5E45AD-27CF-4FE5-9202-55330383D51F}" destId="{51C496F4-12DD-4CD2-8798-CE98EC696632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111D7C-7187-4091-B028-92CAB69DD318}">
      <dsp:nvSpPr>
        <dsp:cNvPr id="0" name=""/>
        <dsp:cNvSpPr/>
      </dsp:nvSpPr>
      <dsp:spPr>
        <a:xfrm>
          <a:off x="1958985" y="1761511"/>
          <a:ext cx="167241" cy="11729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620" y="0"/>
              </a:lnTo>
              <a:lnTo>
                <a:pt x="83620" y="1172960"/>
              </a:lnTo>
              <a:lnTo>
                <a:pt x="167241" y="1172960"/>
              </a:lnTo>
            </a:path>
          </a:pathLst>
        </a:custGeom>
        <a:noFill/>
        <a:ln w="25400" cap="flat" cmpd="sng" algn="ctr">
          <a:solidFill>
            <a:schemeClr val="bg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96FABC-9A5C-4238-A19E-80D7E0562EAD}">
      <dsp:nvSpPr>
        <dsp:cNvPr id="0" name=""/>
        <dsp:cNvSpPr/>
      </dsp:nvSpPr>
      <dsp:spPr>
        <a:xfrm>
          <a:off x="1958985" y="1761511"/>
          <a:ext cx="167241" cy="7464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620" y="0"/>
              </a:lnTo>
              <a:lnTo>
                <a:pt x="83620" y="746429"/>
              </a:lnTo>
              <a:lnTo>
                <a:pt x="167241" y="746429"/>
              </a:lnTo>
            </a:path>
          </a:pathLst>
        </a:custGeom>
        <a:noFill/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95D286-C585-4C12-8E5B-E77FD804F6D2}">
      <dsp:nvSpPr>
        <dsp:cNvPr id="0" name=""/>
        <dsp:cNvSpPr/>
      </dsp:nvSpPr>
      <dsp:spPr>
        <a:xfrm>
          <a:off x="1958985" y="1761511"/>
          <a:ext cx="167241" cy="319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620" y="0"/>
              </a:lnTo>
              <a:lnTo>
                <a:pt x="83620" y="319898"/>
              </a:lnTo>
              <a:lnTo>
                <a:pt x="167241" y="319898"/>
              </a:lnTo>
            </a:path>
          </a:pathLst>
        </a:custGeom>
        <a:noFill/>
        <a:ln w="25400" cap="flat" cmpd="sng" algn="ctr">
          <a:solidFill>
            <a:schemeClr val="bg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9E0327-11D7-4C99-BC69-AFB1A7F6A24E}">
      <dsp:nvSpPr>
        <dsp:cNvPr id="0" name=""/>
        <dsp:cNvSpPr/>
      </dsp:nvSpPr>
      <dsp:spPr>
        <a:xfrm>
          <a:off x="3926222" y="1654878"/>
          <a:ext cx="167241" cy="2132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620" y="0"/>
              </a:lnTo>
              <a:lnTo>
                <a:pt x="83620" y="213265"/>
              </a:lnTo>
              <a:lnTo>
                <a:pt x="167241" y="213265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32A73F-05E2-4DEF-8987-902C3147852E}">
      <dsp:nvSpPr>
        <dsp:cNvPr id="0" name=""/>
        <dsp:cNvSpPr/>
      </dsp:nvSpPr>
      <dsp:spPr>
        <a:xfrm>
          <a:off x="3926222" y="1441613"/>
          <a:ext cx="167241" cy="213265"/>
        </a:xfrm>
        <a:custGeom>
          <a:avLst/>
          <a:gdLst/>
          <a:ahLst/>
          <a:cxnLst/>
          <a:rect l="0" t="0" r="0" b="0"/>
          <a:pathLst>
            <a:path>
              <a:moveTo>
                <a:pt x="0" y="213265"/>
              </a:moveTo>
              <a:lnTo>
                <a:pt x="83620" y="213265"/>
              </a:lnTo>
              <a:lnTo>
                <a:pt x="83620" y="0"/>
              </a:lnTo>
              <a:lnTo>
                <a:pt x="167241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E4442A-205D-4882-A7E1-84BAB4D663E6}">
      <dsp:nvSpPr>
        <dsp:cNvPr id="0" name=""/>
        <dsp:cNvSpPr/>
      </dsp:nvSpPr>
      <dsp:spPr>
        <a:xfrm>
          <a:off x="1958985" y="1654878"/>
          <a:ext cx="167241" cy="106632"/>
        </a:xfrm>
        <a:custGeom>
          <a:avLst/>
          <a:gdLst/>
          <a:ahLst/>
          <a:cxnLst/>
          <a:rect l="0" t="0" r="0" b="0"/>
          <a:pathLst>
            <a:path>
              <a:moveTo>
                <a:pt x="0" y="106632"/>
              </a:moveTo>
              <a:lnTo>
                <a:pt x="83620" y="106632"/>
              </a:lnTo>
              <a:lnTo>
                <a:pt x="83620" y="0"/>
              </a:lnTo>
              <a:lnTo>
                <a:pt x="167241" y="0"/>
              </a:lnTo>
            </a:path>
          </a:pathLst>
        </a:custGeom>
        <a:noFill/>
        <a:ln w="25400" cap="flat" cmpd="sng" algn="ctr">
          <a:solidFill>
            <a:schemeClr val="bg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921062-94C9-496A-B00B-10DDB6A39A4C}">
      <dsp:nvSpPr>
        <dsp:cNvPr id="0" name=""/>
        <dsp:cNvSpPr/>
      </dsp:nvSpPr>
      <dsp:spPr>
        <a:xfrm>
          <a:off x="3926222" y="588551"/>
          <a:ext cx="167241" cy="4265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620" y="0"/>
              </a:lnTo>
              <a:lnTo>
                <a:pt x="83620" y="426531"/>
              </a:lnTo>
              <a:lnTo>
                <a:pt x="167241" y="42653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9ABB21-056B-4D9F-8348-1E34CBFD887B}">
      <dsp:nvSpPr>
        <dsp:cNvPr id="0" name=""/>
        <dsp:cNvSpPr/>
      </dsp:nvSpPr>
      <dsp:spPr>
        <a:xfrm>
          <a:off x="3926222" y="542831"/>
          <a:ext cx="16724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67241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7DB53D-32C7-4DA0-9900-D4456F4261DB}">
      <dsp:nvSpPr>
        <dsp:cNvPr id="0" name=""/>
        <dsp:cNvSpPr/>
      </dsp:nvSpPr>
      <dsp:spPr>
        <a:xfrm>
          <a:off x="3926222" y="162020"/>
          <a:ext cx="167241" cy="426531"/>
        </a:xfrm>
        <a:custGeom>
          <a:avLst/>
          <a:gdLst/>
          <a:ahLst/>
          <a:cxnLst/>
          <a:rect l="0" t="0" r="0" b="0"/>
          <a:pathLst>
            <a:path>
              <a:moveTo>
                <a:pt x="0" y="426531"/>
              </a:moveTo>
              <a:lnTo>
                <a:pt x="83620" y="426531"/>
              </a:lnTo>
              <a:lnTo>
                <a:pt x="83620" y="0"/>
              </a:lnTo>
              <a:lnTo>
                <a:pt x="167241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9A1826-AB8B-474B-9370-C1D63D1FBF68}">
      <dsp:nvSpPr>
        <dsp:cNvPr id="0" name=""/>
        <dsp:cNvSpPr/>
      </dsp:nvSpPr>
      <dsp:spPr>
        <a:xfrm>
          <a:off x="1958985" y="588551"/>
          <a:ext cx="167241" cy="1172960"/>
        </a:xfrm>
        <a:custGeom>
          <a:avLst/>
          <a:gdLst/>
          <a:ahLst/>
          <a:cxnLst/>
          <a:rect l="0" t="0" r="0" b="0"/>
          <a:pathLst>
            <a:path>
              <a:moveTo>
                <a:pt x="0" y="1172960"/>
              </a:moveTo>
              <a:lnTo>
                <a:pt x="83620" y="1172960"/>
              </a:lnTo>
              <a:lnTo>
                <a:pt x="83620" y="0"/>
              </a:lnTo>
              <a:lnTo>
                <a:pt x="167241" y="0"/>
              </a:lnTo>
            </a:path>
          </a:pathLst>
        </a:custGeom>
        <a:noFill/>
        <a:ln w="25400" cap="flat" cmpd="sng" algn="ctr">
          <a:solidFill>
            <a:schemeClr val="bg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7A6EE7-9829-419F-9B7F-5293FA76D2A4}">
      <dsp:nvSpPr>
        <dsp:cNvPr id="0" name=""/>
        <dsp:cNvSpPr/>
      </dsp:nvSpPr>
      <dsp:spPr>
        <a:xfrm>
          <a:off x="537331" y="1413164"/>
          <a:ext cx="1421653" cy="696694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accent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50" kern="1200" dirty="0">
              <a:latin typeface="Proxima Nova"/>
            </a:rPr>
            <a:t>Turbulence Models</a:t>
          </a:r>
        </a:p>
      </dsp:txBody>
      <dsp:txXfrm>
        <a:off x="537331" y="1413164"/>
        <a:ext cx="1421653" cy="696694"/>
      </dsp:txXfrm>
    </dsp:sp>
    <dsp:sp modelId="{1C7FDAB9-480E-4C21-9CEE-F77475D67B5F}">
      <dsp:nvSpPr>
        <dsp:cNvPr id="0" name=""/>
        <dsp:cNvSpPr/>
      </dsp:nvSpPr>
      <dsp:spPr>
        <a:xfrm>
          <a:off x="2126226" y="427548"/>
          <a:ext cx="1799996" cy="322005"/>
        </a:xfrm>
        <a:prstGeom prst="rect">
          <a:avLst/>
        </a:prstGeom>
        <a:solidFill>
          <a:schemeClr val="bg2">
            <a:lumMod val="75000"/>
          </a:schemeClr>
        </a:solidFill>
        <a:ln w="25400" cap="flat" cmpd="sng" algn="ctr">
          <a:solidFill>
            <a:schemeClr val="bg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50" kern="1200" dirty="0">
              <a:latin typeface="Proxima Nova"/>
            </a:rPr>
            <a:t>Viscosity</a:t>
          </a:r>
        </a:p>
      </dsp:txBody>
      <dsp:txXfrm>
        <a:off x="2126226" y="427548"/>
        <a:ext cx="1799996" cy="322005"/>
      </dsp:txXfrm>
    </dsp:sp>
    <dsp:sp modelId="{0CC3BDCA-DCEA-437D-917F-F3111331D32D}">
      <dsp:nvSpPr>
        <dsp:cNvPr id="0" name=""/>
        <dsp:cNvSpPr/>
      </dsp:nvSpPr>
      <dsp:spPr>
        <a:xfrm>
          <a:off x="4093464" y="1017"/>
          <a:ext cx="2160000" cy="322005"/>
        </a:xfrm>
        <a:prstGeom prst="rect">
          <a:avLst/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50" kern="1200" dirty="0">
              <a:latin typeface="Proxima Nova"/>
            </a:rPr>
            <a:t>Artificial </a:t>
          </a:r>
        </a:p>
      </dsp:txBody>
      <dsp:txXfrm>
        <a:off x="4093464" y="1017"/>
        <a:ext cx="2160000" cy="322005"/>
      </dsp:txXfrm>
    </dsp:sp>
    <dsp:sp modelId="{B43F36F5-9C6D-4646-B516-A86181E2170E}">
      <dsp:nvSpPr>
        <dsp:cNvPr id="0" name=""/>
        <dsp:cNvSpPr/>
      </dsp:nvSpPr>
      <dsp:spPr>
        <a:xfrm>
          <a:off x="4093464" y="427548"/>
          <a:ext cx="2160000" cy="322005"/>
        </a:xfrm>
        <a:prstGeom prst="rect">
          <a:avLst/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50" kern="1200" dirty="0">
              <a:latin typeface="Proxima Nova"/>
            </a:rPr>
            <a:t>Stochastic</a:t>
          </a:r>
        </a:p>
      </dsp:txBody>
      <dsp:txXfrm>
        <a:off x="4093464" y="427548"/>
        <a:ext cx="2160000" cy="322005"/>
      </dsp:txXfrm>
    </dsp:sp>
    <dsp:sp modelId="{620EFA69-68A5-48FB-BB2F-8B5D7AF0ABB7}">
      <dsp:nvSpPr>
        <dsp:cNvPr id="0" name=""/>
        <dsp:cNvSpPr/>
      </dsp:nvSpPr>
      <dsp:spPr>
        <a:xfrm>
          <a:off x="4093464" y="854079"/>
          <a:ext cx="2160000" cy="322005"/>
        </a:xfrm>
        <a:prstGeom prst="rect">
          <a:avLst/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50" kern="1200" dirty="0">
              <a:latin typeface="Proxima Nova"/>
            </a:rPr>
            <a:t>Standard Lagrangian</a:t>
          </a:r>
        </a:p>
      </dsp:txBody>
      <dsp:txXfrm>
        <a:off x="4093464" y="854079"/>
        <a:ext cx="2160000" cy="322005"/>
      </dsp:txXfrm>
    </dsp:sp>
    <dsp:sp modelId="{6BFEA712-57BB-42FC-A0AC-3BD7D145259D}">
      <dsp:nvSpPr>
        <dsp:cNvPr id="0" name=""/>
        <dsp:cNvSpPr/>
      </dsp:nvSpPr>
      <dsp:spPr>
        <a:xfrm>
          <a:off x="2126226" y="1493876"/>
          <a:ext cx="1799996" cy="322005"/>
        </a:xfrm>
        <a:prstGeom prst="rect">
          <a:avLst/>
        </a:prstGeom>
        <a:solidFill>
          <a:schemeClr val="bg2">
            <a:lumMod val="75000"/>
          </a:schemeClr>
        </a:solidFill>
        <a:ln w="25400" cap="flat" cmpd="sng" algn="ctr">
          <a:solidFill>
            <a:schemeClr val="bg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50" kern="1200" dirty="0">
              <a:latin typeface="Proxima Nova"/>
            </a:rPr>
            <a:t>LES</a:t>
          </a:r>
        </a:p>
      </dsp:txBody>
      <dsp:txXfrm>
        <a:off x="2126226" y="1493876"/>
        <a:ext cx="1799996" cy="322005"/>
      </dsp:txXfrm>
    </dsp:sp>
    <dsp:sp modelId="{79E7A622-94A2-4F37-814A-F4254A645867}">
      <dsp:nvSpPr>
        <dsp:cNvPr id="0" name=""/>
        <dsp:cNvSpPr/>
      </dsp:nvSpPr>
      <dsp:spPr>
        <a:xfrm>
          <a:off x="4093464" y="1280610"/>
          <a:ext cx="2160000" cy="322005"/>
        </a:xfrm>
        <a:prstGeom prst="rect">
          <a:avLst/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50" kern="1200" dirty="0">
              <a:latin typeface="Proxima Nova"/>
            </a:rPr>
            <a:t>Implicit P-Poisson</a:t>
          </a:r>
        </a:p>
      </dsp:txBody>
      <dsp:txXfrm>
        <a:off x="4093464" y="1280610"/>
        <a:ext cx="2160000" cy="322005"/>
      </dsp:txXfrm>
    </dsp:sp>
    <dsp:sp modelId="{FFCBE815-D628-4934-BECB-8C836B7A6017}">
      <dsp:nvSpPr>
        <dsp:cNvPr id="0" name=""/>
        <dsp:cNvSpPr/>
      </dsp:nvSpPr>
      <dsp:spPr>
        <a:xfrm>
          <a:off x="4093464" y="1707141"/>
          <a:ext cx="2160000" cy="322005"/>
        </a:xfrm>
        <a:prstGeom prst="rect">
          <a:avLst/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50" kern="1200" dirty="0">
              <a:latin typeface="Proxima Nova"/>
            </a:rPr>
            <a:t>Explicit P-EOS</a:t>
          </a:r>
        </a:p>
      </dsp:txBody>
      <dsp:txXfrm>
        <a:off x="4093464" y="1707141"/>
        <a:ext cx="2160000" cy="322005"/>
      </dsp:txXfrm>
    </dsp:sp>
    <dsp:sp modelId="{4E424A26-AE94-4D81-9357-296A7CB8A8DD}">
      <dsp:nvSpPr>
        <dsp:cNvPr id="0" name=""/>
        <dsp:cNvSpPr/>
      </dsp:nvSpPr>
      <dsp:spPr>
        <a:xfrm>
          <a:off x="2126226" y="1920407"/>
          <a:ext cx="1799996" cy="322005"/>
        </a:xfrm>
        <a:prstGeom prst="rect">
          <a:avLst/>
        </a:prstGeom>
        <a:solidFill>
          <a:schemeClr val="bg2">
            <a:lumMod val="75000"/>
          </a:schemeClr>
        </a:solidFill>
        <a:ln w="25400" cap="flat" cmpd="sng" algn="ctr">
          <a:solidFill>
            <a:schemeClr val="bg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50" kern="1200" dirty="0">
              <a:latin typeface="Proxima Nova"/>
            </a:rPr>
            <a:t>Lagrangian-LES</a:t>
          </a:r>
        </a:p>
      </dsp:txBody>
      <dsp:txXfrm>
        <a:off x="2126226" y="1920407"/>
        <a:ext cx="1799996" cy="322005"/>
      </dsp:txXfrm>
    </dsp:sp>
    <dsp:sp modelId="{79E579D6-E277-4E39-ACC1-7C47D7354F44}">
      <dsp:nvSpPr>
        <dsp:cNvPr id="0" name=""/>
        <dsp:cNvSpPr/>
      </dsp:nvSpPr>
      <dsp:spPr>
        <a:xfrm>
          <a:off x="2126226" y="2346938"/>
          <a:ext cx="1799996" cy="322005"/>
        </a:xfrm>
        <a:prstGeom prst="rect">
          <a:avLst/>
        </a:prstGeom>
        <a:solidFill>
          <a:schemeClr val="bg2">
            <a:lumMod val="75000"/>
          </a:schemeClr>
        </a:solidFill>
        <a:ln w="25400" cap="flat" cmpd="sng" algn="ctr">
          <a:solidFill>
            <a:schemeClr val="bg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50" kern="1200" dirty="0">
              <a:latin typeface="Proxima Nova"/>
            </a:rPr>
            <a:t>RANS</a:t>
          </a:r>
        </a:p>
      </dsp:txBody>
      <dsp:txXfrm>
        <a:off x="2126226" y="2346938"/>
        <a:ext cx="1799996" cy="322005"/>
      </dsp:txXfrm>
    </dsp:sp>
    <dsp:sp modelId="{2416EC97-F0F7-4977-AEBF-21DDEB41CF2D}">
      <dsp:nvSpPr>
        <dsp:cNvPr id="0" name=""/>
        <dsp:cNvSpPr/>
      </dsp:nvSpPr>
      <dsp:spPr>
        <a:xfrm>
          <a:off x="2126226" y="2773469"/>
          <a:ext cx="1799996" cy="322005"/>
        </a:xfrm>
        <a:prstGeom prst="rect">
          <a:avLst/>
        </a:prstGeom>
        <a:solidFill>
          <a:schemeClr val="bg2">
            <a:lumMod val="75000"/>
          </a:schemeClr>
        </a:solidFill>
        <a:ln w="25400" cap="flat" cmpd="sng" algn="ctr">
          <a:solidFill>
            <a:schemeClr val="bg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50" kern="1200" dirty="0">
              <a:latin typeface="Proxima Nova"/>
            </a:rPr>
            <a:t>LANS</a:t>
          </a:r>
        </a:p>
      </dsp:txBody>
      <dsp:txXfrm>
        <a:off x="2126226" y="2773469"/>
        <a:ext cx="1799996" cy="3220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FD4C3A-7894-4131-BB04-9DA55138D6FB}">
      <dsp:nvSpPr>
        <dsp:cNvPr id="0" name=""/>
        <dsp:cNvSpPr/>
      </dsp:nvSpPr>
      <dsp:spPr>
        <a:xfrm>
          <a:off x="5100" y="350731"/>
          <a:ext cx="1524589" cy="914753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accent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Benchmark Problems</a:t>
          </a:r>
        </a:p>
      </dsp:txBody>
      <dsp:txXfrm>
        <a:off x="31892" y="377523"/>
        <a:ext cx="1471005" cy="861169"/>
      </dsp:txXfrm>
    </dsp:sp>
    <dsp:sp modelId="{D5F46E68-6307-43CD-863D-AEE7C7132E06}">
      <dsp:nvSpPr>
        <dsp:cNvPr id="0" name=""/>
        <dsp:cNvSpPr/>
      </dsp:nvSpPr>
      <dsp:spPr>
        <a:xfrm>
          <a:off x="1663853" y="619059"/>
          <a:ext cx="323212" cy="3780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60000"/>
            <a:lumOff val="40000"/>
          </a:schemeClr>
        </a:solidFill>
        <a:ln>
          <a:solidFill>
            <a:schemeClr val="accent2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 dirty="0"/>
        </a:p>
      </dsp:txBody>
      <dsp:txXfrm>
        <a:off x="1663853" y="694679"/>
        <a:ext cx="226248" cy="226858"/>
      </dsp:txXfrm>
    </dsp:sp>
    <dsp:sp modelId="{92819917-2430-49C3-9203-36AFC5F723E5}">
      <dsp:nvSpPr>
        <dsp:cNvPr id="0" name=""/>
        <dsp:cNvSpPr/>
      </dsp:nvSpPr>
      <dsp:spPr>
        <a:xfrm>
          <a:off x="2139525" y="350731"/>
          <a:ext cx="1524589" cy="914753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tx1">
              <a:lumMod val="90000"/>
              <a:lumOff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Various Turbulence Models</a:t>
          </a:r>
        </a:p>
      </dsp:txBody>
      <dsp:txXfrm>
        <a:off x="2166317" y="377523"/>
        <a:ext cx="1471005" cy="861169"/>
      </dsp:txXfrm>
    </dsp:sp>
    <dsp:sp modelId="{A044F304-37A2-461D-BBD1-8FD6CF985EAC}">
      <dsp:nvSpPr>
        <dsp:cNvPr id="0" name=""/>
        <dsp:cNvSpPr/>
      </dsp:nvSpPr>
      <dsp:spPr>
        <a:xfrm>
          <a:off x="3798278" y="619059"/>
          <a:ext cx="323212" cy="378098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50000"/>
            <a:lumOff val="50000"/>
          </a:schemeClr>
        </a:solidFill>
        <a:ln>
          <a:solidFill>
            <a:schemeClr val="tx1">
              <a:lumMod val="90000"/>
              <a:lumOff val="1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 dirty="0"/>
        </a:p>
      </dsp:txBody>
      <dsp:txXfrm>
        <a:off x="3798278" y="694679"/>
        <a:ext cx="226248" cy="226858"/>
      </dsp:txXfrm>
    </dsp:sp>
    <dsp:sp modelId="{02C60048-EC8E-441B-AB4A-78C37FBBD403}">
      <dsp:nvSpPr>
        <dsp:cNvPr id="0" name=""/>
        <dsp:cNvSpPr/>
      </dsp:nvSpPr>
      <dsp:spPr>
        <a:xfrm>
          <a:off x="4273950" y="350731"/>
          <a:ext cx="1524589" cy="914753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 w="25400" cap="flat" cmpd="sng" algn="ctr">
          <a:solidFill>
            <a:schemeClr val="bg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Post-simulation Analysis</a:t>
          </a:r>
        </a:p>
      </dsp:txBody>
      <dsp:txXfrm>
        <a:off x="4300742" y="377523"/>
        <a:ext cx="1471005" cy="861169"/>
      </dsp:txXfrm>
    </dsp:sp>
    <dsp:sp modelId="{49D157EB-F204-48F2-ADCE-1CFCF6C5B6BC}">
      <dsp:nvSpPr>
        <dsp:cNvPr id="0" name=""/>
        <dsp:cNvSpPr/>
      </dsp:nvSpPr>
      <dsp:spPr>
        <a:xfrm rot="5400000">
          <a:off x="4874638" y="1372206"/>
          <a:ext cx="323212" cy="378098"/>
        </a:xfrm>
        <a:prstGeom prst="rightArrow">
          <a:avLst>
            <a:gd name="adj1" fmla="val 60000"/>
            <a:gd name="adj2" fmla="val 50000"/>
          </a:avLst>
        </a:prstGeom>
        <a:solidFill>
          <a:schemeClr val="bg2">
            <a:lumMod val="75000"/>
          </a:schemeClr>
        </a:solidFill>
        <a:ln>
          <a:solidFill>
            <a:schemeClr val="bg2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 dirty="0"/>
        </a:p>
      </dsp:txBody>
      <dsp:txXfrm rot="-5400000">
        <a:off x="4922815" y="1399649"/>
        <a:ext cx="226858" cy="226248"/>
      </dsp:txXfrm>
    </dsp:sp>
    <dsp:sp modelId="{8B191F53-4FE8-41F3-99C7-F4F1022E5598}">
      <dsp:nvSpPr>
        <dsp:cNvPr id="0" name=""/>
        <dsp:cNvSpPr/>
      </dsp:nvSpPr>
      <dsp:spPr>
        <a:xfrm>
          <a:off x="4273950" y="1875320"/>
          <a:ext cx="1524589" cy="914753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Model Validation</a:t>
          </a:r>
        </a:p>
      </dsp:txBody>
      <dsp:txXfrm>
        <a:off x="4300742" y="1902112"/>
        <a:ext cx="1471005" cy="861169"/>
      </dsp:txXfrm>
    </dsp:sp>
    <dsp:sp modelId="{A5ABF292-039C-4D61-AE93-4E4F1C33C034}">
      <dsp:nvSpPr>
        <dsp:cNvPr id="0" name=""/>
        <dsp:cNvSpPr/>
      </dsp:nvSpPr>
      <dsp:spPr>
        <a:xfrm rot="10800000">
          <a:off x="3816573" y="2143648"/>
          <a:ext cx="323212" cy="3780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 dirty="0"/>
        </a:p>
      </dsp:txBody>
      <dsp:txXfrm rot="10800000">
        <a:off x="3913537" y="2219268"/>
        <a:ext cx="226248" cy="226858"/>
      </dsp:txXfrm>
    </dsp:sp>
    <dsp:sp modelId="{51C496F4-12DD-4CD2-8798-CE98EC696632}">
      <dsp:nvSpPr>
        <dsp:cNvPr id="0" name=""/>
        <dsp:cNvSpPr/>
      </dsp:nvSpPr>
      <dsp:spPr>
        <a:xfrm>
          <a:off x="2139525" y="1875320"/>
          <a:ext cx="1524589" cy="914753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Model Improvement</a:t>
          </a:r>
        </a:p>
      </dsp:txBody>
      <dsp:txXfrm>
        <a:off x="2166317" y="1902112"/>
        <a:ext cx="1471005" cy="8611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C4DF95-CEC1-4283-9D2F-A63CA85962EA}" type="datetimeFigureOut">
              <a:rPr lang="en-IN" smtClean="0"/>
              <a:t>29-06-2023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78D5E-AF19-4606-9547-914425CB0E8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5744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http://people.atmos.ucla.edu/jcm/turbulence_course_notes/2D_homogeneous.pdf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Equilibrium Inertial Cascade Ranges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9473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2901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http://people.atmos.ucla.edu/jcm/turbulence_course_notes/2D_homogeneous.pdf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Equilibrium Inertial Cascade Ranges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841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51859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http://people.atmos.ucla.edu/jcm/turbulence_course_notes/2D_homogeneous.pdf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Equilibrium Inertial Cascade Ranges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32793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36613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http://people.atmos.ucla.edu/jcm/turbulence_course_notes/2D_homogeneous.pdf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Equilibrium Inertial Cascade Ranges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03908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74334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http://people.atmos.ucla.edu/jcm/turbulence_course_notes/2D_homogeneous.pdf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Equilibrium Inertial Cascade Ranges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65162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http://people.atmos.ucla.edu/jcm/turbulence_course_notes/2D_homogeneous.pdf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Equilibrium Inertial Cascade Ranges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3827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08937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http://people.atmos.ucla.edu/jcm/turbulence_course_notes/2D_homogeneous.pdf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Equilibrium Inertial Cascade Ranges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49203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http://people.atmos.ucla.edu/jcm/turbulence_course_notes/2D_homogeneous.pdf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Equilibrium Inertial Cascade Ranges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7067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http://people.atmos.ucla.edu/jcm/turbulence_course_notes/2D_homogeneous.pdf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Equilibrium Inertial Cascade Ranges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23466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http://people.atmos.ucla.edu/jcm/turbulence_course_notes/2D_homogeneous.pdf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Equilibrium Inertial Cascade Ranges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37280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http://people.atmos.ucla.edu/jcm/turbulence_course_notes/2D_homogeneous.pdf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Equilibrium Inertial Cascade Ranges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97200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28001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da1d6e9913_0_10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da1d6e9913_0_10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http://people.atmos.ucla.edu/jcm/turbulence_course_notes/2D_homogeneous.pdf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Equilibrium Inertial Cascade Ranges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36055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http://people.atmos.ucla.edu/jcm/turbulence_course_notes/2D_homogeneous.pdf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Equilibrium Inertial Cascade Ranges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95347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http://people.atmos.ucla.edu/jcm/turbulence_course_notes/2D_homogeneous.pdf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Equilibrium Inertial Cascade Ranges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8671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98569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http://people.atmos.ucla.edu/jcm/turbulence_course_notes/2D_homogeneous.pdf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Equilibrium Inertial Cascade Ranges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54365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http://people.atmos.ucla.edu/jcm/turbulence_course_notes/2D_homogeneous.pdf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Equilibrium Inertial Cascade Ranges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36248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0273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40328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41908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dirty="0">
                <a:sym typeface="Wingdings" panose="05000000000000000000" pitchFamily="2" charset="2"/>
              </a:rPr>
              <a:t>Model is modified to include wall effects, s.t., it is not over-dissipative inside laminar layer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72563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09995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67958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65363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f3fb92cc5f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f3fb92cc5f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5102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Vortices are often thought of as regions of high vorticity, but there is no universal threshold over which vorticity is to be considered high. Definitions requiring closed or </a:t>
            </a:r>
            <a:r>
              <a:rPr lang="en-US" dirty="0" err="1"/>
              <a:t>spiralling</a:t>
            </a:r>
            <a:r>
              <a:rPr lang="en-US" dirty="0"/>
              <a:t> streamlines for a vortex are also ambiguous, because streamline topology changes even under simple Galilean transformations such as constant speed translations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68238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4597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5015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http://people.atmos.ucla.edu/jcm/turbulence_course_notes/2D_homogeneous.pdf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Equilibrium Inertial Cascade Ranges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5552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6443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6422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3fb92cc5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3fb92cc5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2598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3997533"/>
            <a:ext cx="12192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0600" y="1676400"/>
            <a:ext cx="10830800" cy="21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80600" y="4243084"/>
            <a:ext cx="10830800" cy="8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E4981736-48DC-43AE-B0AC-1C1AFC76936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1486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E4981736-48DC-43AE-B0AC-1C1AFC76936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3074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E4981736-48DC-43AE-B0AC-1C1AFC76936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7347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E4981736-48DC-43AE-B0AC-1C1AFC76936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5343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E4981736-48DC-43AE-B0AC-1C1AFC76936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0292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415600" y="5649100"/>
            <a:ext cx="79984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E4981736-48DC-43AE-B0AC-1C1AFC76936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2794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321967"/>
            <a:ext cx="11360800" cy="25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8666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8666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8666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8666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8666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8666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8666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8666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8666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415600" y="4095067"/>
            <a:ext cx="11360800" cy="12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E4981736-48DC-43AE-B0AC-1C1AFC76936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7930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E4981736-48DC-43AE-B0AC-1C1AFC76936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85008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6096000" y="10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cxnSp>
        <p:nvCxnSpPr>
          <p:cNvPr id="40" name="Google Shape;40;p9"/>
          <p:cNvCxnSpPr/>
          <p:nvPr/>
        </p:nvCxnSpPr>
        <p:spPr>
          <a:xfrm>
            <a:off x="6706233" y="5994000"/>
            <a:ext cx="624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354000" y="1607767"/>
            <a:ext cx="5393600" cy="20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354000" y="3692001"/>
            <a:ext cx="5393600" cy="1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E4981736-48DC-43AE-B0AC-1C1AFC76936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3004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E4981736-48DC-43AE-B0AC-1C1AFC76936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7685479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9" r:id="rId6"/>
    <p:sldLayoutId id="2147483670" r:id="rId7"/>
    <p:sldLayoutId id="2147483671" r:id="rId8"/>
    <p:sldLayoutId id="2147483672" r:id="rId9"/>
  </p:sldLayoutIdLst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slide" Target="slide2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9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8.png"/><Relationship Id="rId5" Type="http://schemas.openxmlformats.org/officeDocument/2006/relationships/image" Target="../media/image210.png"/><Relationship Id="rId10" Type="http://schemas.openxmlformats.org/officeDocument/2006/relationships/image" Target="../media/image41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49.png"/><Relationship Id="rId5" Type="http://schemas.openxmlformats.org/officeDocument/2006/relationships/image" Target="../media/image44.png"/><Relationship Id="rId10" Type="http://schemas.openxmlformats.org/officeDocument/2006/relationships/slide" Target="slide29.xml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slide" Target="slide31.xml"/><Relationship Id="rId5" Type="http://schemas.openxmlformats.org/officeDocument/2006/relationships/image" Target="../media/image56.png"/><Relationship Id="rId10" Type="http://schemas.openxmlformats.org/officeDocument/2006/relationships/slide" Target="slide30.xml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6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30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2.png"/><Relationship Id="rId5" Type="http://schemas.openxmlformats.org/officeDocument/2006/relationships/image" Target="../media/image67.png"/><Relationship Id="rId10" Type="http://schemas.openxmlformats.org/officeDocument/2006/relationships/slide" Target="slide32.xml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tags" Target="../tags/tag9.xml"/><Relationship Id="rId7" Type="http://schemas.openxmlformats.org/officeDocument/2006/relationships/image" Target="../media/image110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13.png"/><Relationship Id="rId4" Type="http://schemas.openxmlformats.org/officeDocument/2006/relationships/tags" Target="../tags/tag10.xml"/><Relationship Id="rId9" Type="http://schemas.openxmlformats.org/officeDocument/2006/relationships/image" Target="../media/image1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4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34.png"/><Relationship Id="rId10" Type="http://schemas.openxmlformats.org/officeDocument/2006/relationships/image" Target="../media/image119.png"/><Relationship Id="rId4" Type="http://schemas.openxmlformats.org/officeDocument/2006/relationships/image" Target="../media/image115.png"/><Relationship Id="rId9" Type="http://schemas.openxmlformats.org/officeDocument/2006/relationships/slide" Target="slide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1.png"/><Relationship Id="rId12" Type="http://schemas.openxmlformats.org/officeDocument/2006/relationships/slide" Target="slide14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42.png"/><Relationship Id="rId15" Type="http://schemas.openxmlformats.org/officeDocument/2006/relationships/image" Target="../media/image128.png"/><Relationship Id="rId10" Type="http://schemas.openxmlformats.org/officeDocument/2006/relationships/image" Target="../media/image124.png"/><Relationship Id="rId4" Type="http://schemas.openxmlformats.org/officeDocument/2006/relationships/notesSlide" Target="../notesSlides/notesSlide28.xml"/><Relationship Id="rId9" Type="http://schemas.openxmlformats.org/officeDocument/2006/relationships/image" Target="../media/image123.png"/><Relationship Id="rId14" Type="http://schemas.openxmlformats.org/officeDocument/2006/relationships/image" Target="../media/image1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3" Type="http://schemas.openxmlformats.org/officeDocument/2006/relationships/tags" Target="../tags/tag15.xml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2" Type="http://schemas.openxmlformats.org/officeDocument/2006/relationships/tags" Target="../tags/tag14.xml"/><Relationship Id="rId16" Type="http://schemas.openxmlformats.org/officeDocument/2006/relationships/image" Target="../media/image137.png"/><Relationship Id="rId1" Type="http://schemas.openxmlformats.org/officeDocument/2006/relationships/tags" Target="../tags/tag13.xml"/><Relationship Id="rId6" Type="http://schemas.openxmlformats.org/officeDocument/2006/relationships/image" Target="../media/image54.png"/><Relationship Id="rId11" Type="http://schemas.openxmlformats.org/officeDocument/2006/relationships/image" Target="../media/image133.png"/><Relationship Id="rId5" Type="http://schemas.openxmlformats.org/officeDocument/2006/relationships/notesSlide" Target="../notesSlides/notesSlide29.xml"/><Relationship Id="rId15" Type="http://schemas.openxmlformats.org/officeDocument/2006/relationships/slide" Target="slide16.xml"/><Relationship Id="rId10" Type="http://schemas.openxmlformats.org/officeDocument/2006/relationships/image" Target="../media/image13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31.png"/><Relationship Id="rId14" Type="http://schemas.openxmlformats.org/officeDocument/2006/relationships/image" Target="../media/image13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54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44.png"/><Relationship Id="rId5" Type="http://schemas.openxmlformats.org/officeDocument/2006/relationships/image" Target="../media/image139.png"/><Relationship Id="rId10" Type="http://schemas.openxmlformats.org/officeDocument/2006/relationships/slide" Target="slide16.xml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65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1.png"/><Relationship Id="rId5" Type="http://schemas.openxmlformats.org/officeDocument/2006/relationships/image" Target="../media/image146.png"/><Relationship Id="rId10" Type="http://schemas.openxmlformats.org/officeDocument/2006/relationships/slide" Target="slide18.xml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2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5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0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5" Type="http://schemas.openxmlformats.org/officeDocument/2006/relationships/image" Target="../media/image159.png"/><Relationship Id="rId4" Type="http://schemas.openxmlformats.org/officeDocument/2006/relationships/image" Target="../media/image13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1.mp4"/><Relationship Id="rId7" Type="http://schemas.openxmlformats.org/officeDocument/2006/relationships/image" Target="../media/image14.png"/><Relationship Id="rId2" Type="http://schemas.openxmlformats.org/officeDocument/2006/relationships/video" Target="NULL" TargetMode="External"/><Relationship Id="rId1" Type="http://schemas.openxmlformats.org/officeDocument/2006/relationships/tags" Target="../tags/tag2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7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8.png"/><Relationship Id="rId9" Type="http://schemas.microsoft.com/office/2007/relationships/diagramDrawing" Target="../diagrams/drawing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991184" y="505400"/>
            <a:ext cx="10251200" cy="123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949784" y="465567"/>
            <a:ext cx="10292400" cy="1313268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spAutoFit/>
          </a:bodyPr>
          <a:lstStyle/>
          <a:p>
            <a:pPr algn="ctr"/>
            <a:r>
              <a:rPr lang="en-IN" sz="3467" dirty="0"/>
              <a:t>Turbulence Modelling for</a:t>
            </a:r>
            <a:br>
              <a:rPr lang="en-IN" sz="3467" dirty="0"/>
            </a:br>
            <a:r>
              <a:rPr lang="en-IN" sz="3467" dirty="0"/>
              <a:t>Smoothed Particle Hydrodynamics</a:t>
            </a:r>
            <a:endParaRPr lang="en-US" sz="3467" dirty="0"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970600" y="4920001"/>
            <a:ext cx="10292400" cy="193760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indent="0" algn="ctr">
              <a:lnSpc>
                <a:spcPct val="90000"/>
              </a:lnSpc>
              <a:buSzPts val="358"/>
            </a:pPr>
            <a:r>
              <a:rPr lang="en" sz="2133" dirty="0"/>
              <a:t>Supervisor: Prof. Prabhu Ramachandran</a:t>
            </a:r>
            <a:endParaRPr sz="2133" dirty="0"/>
          </a:p>
          <a:p>
            <a:pPr marL="0" indent="0" algn="ctr">
              <a:lnSpc>
                <a:spcPct val="90000"/>
              </a:lnSpc>
              <a:buSzPts val="358"/>
            </a:pPr>
            <a:endParaRPr sz="1440" dirty="0"/>
          </a:p>
          <a:p>
            <a:pPr marL="0" indent="0" algn="ctr">
              <a:lnSpc>
                <a:spcPct val="90000"/>
              </a:lnSpc>
              <a:buSzPts val="358"/>
            </a:pPr>
            <a:r>
              <a:rPr lang="en" sz="1600" dirty="0"/>
              <a:t>Department of Aerospace Engineering</a:t>
            </a:r>
            <a:endParaRPr sz="1600" dirty="0"/>
          </a:p>
          <a:p>
            <a:pPr marL="0" indent="0" algn="ctr">
              <a:lnSpc>
                <a:spcPct val="90000"/>
              </a:lnSpc>
              <a:buSzPts val="358"/>
            </a:pPr>
            <a:r>
              <a:rPr lang="en" sz="1600" dirty="0"/>
              <a:t>Indian Institute of Technology Bombay</a:t>
            </a:r>
            <a:endParaRPr sz="1600" dirty="0"/>
          </a:p>
          <a:p>
            <a:pPr marL="0" indent="0" algn="ctr">
              <a:lnSpc>
                <a:spcPct val="90000"/>
              </a:lnSpc>
              <a:buSzPts val="358"/>
            </a:pPr>
            <a:endParaRPr sz="1440" dirty="0"/>
          </a:p>
          <a:p>
            <a:pPr marL="0" indent="0" algn="ctr">
              <a:lnSpc>
                <a:spcPct val="90000"/>
              </a:lnSpc>
              <a:buSzPts val="358"/>
            </a:pPr>
            <a:endParaRPr sz="2000" dirty="0"/>
          </a:p>
          <a:p>
            <a:pPr marL="0" indent="0" algn="ctr">
              <a:lnSpc>
                <a:spcPct val="90000"/>
              </a:lnSpc>
              <a:buSzPts val="358"/>
            </a:pPr>
            <a:r>
              <a:rPr lang="en" sz="2000" dirty="0"/>
              <a:t>June 30</a:t>
            </a:r>
            <a:r>
              <a:rPr lang="en" sz="2000" baseline="30000" dirty="0"/>
              <a:t>th</a:t>
            </a:r>
            <a:r>
              <a:rPr lang="en" sz="2000" dirty="0"/>
              <a:t>, 2023</a:t>
            </a:r>
            <a:endParaRPr sz="2000" dirty="0"/>
          </a:p>
        </p:txBody>
      </p:sp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4758993" y="3397233"/>
            <a:ext cx="2715600" cy="524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SzPts val="990"/>
            </a:pPr>
            <a:r>
              <a:rPr lang="en" sz="2000" dirty="0"/>
              <a:t>K T Prajwal Prathiksh</a:t>
            </a:r>
            <a:endParaRPr sz="1333" dirty="0"/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9402" y="1940650"/>
            <a:ext cx="1173167" cy="1143567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/>
          <p:nvPr/>
        </p:nvSpPr>
        <p:spPr>
          <a:xfrm>
            <a:off x="4138800" y="4138533"/>
            <a:ext cx="3914400" cy="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SzPts val="990"/>
            </a:pPr>
            <a:r>
              <a:rPr lang="en" sz="1333" i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Dual Degree Project (Stage II) - Presentation</a:t>
            </a:r>
            <a:endParaRPr sz="1867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0" advTm="2404"/>
    </mc:Choice>
    <mc:Fallback>
      <p:transition spd="slow" advTm="24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/>
      <p:bldP spid="61" grpId="0" build="p"/>
      <p:bldP spid="62" grpId="0"/>
      <p:bldP spid="6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Viscosity-based Model (L-IPST-C) Analysis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E888C0D-2E71-B548-2DD1-E312F12EC93A}"/>
              </a:ext>
            </a:extLst>
          </p:cNvPr>
          <p:cNvGrpSpPr/>
          <p:nvPr/>
        </p:nvGrpSpPr>
        <p:grpSpPr>
          <a:xfrm>
            <a:off x="35797" y="932124"/>
            <a:ext cx="12033551" cy="3409003"/>
            <a:chOff x="35797" y="1522440"/>
            <a:chExt cx="12033551" cy="340900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143378B-4D3E-1381-E0F4-A5C3AAC25C29}"/>
                </a:ext>
              </a:extLst>
            </p:cNvPr>
            <p:cNvGrpSpPr/>
            <p:nvPr/>
          </p:nvGrpSpPr>
          <p:grpSpPr>
            <a:xfrm>
              <a:off x="35797" y="1539236"/>
              <a:ext cx="3934212" cy="3392204"/>
              <a:chOff x="7396704" y="1860349"/>
              <a:chExt cx="4151294" cy="3606777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C936D545-0F84-1E67-2331-13E7A129E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2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9"/>
                    <a:ext cx="3616351" cy="490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Convergence of the L-IPST-C scheme for various time-integrators</a:t>
                    </a:r>
                    <a14:m>
                      <m:oMath xmlns:m="http://schemas.openxmlformats.org/officeDocument/2006/math"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9"/>
                    <a:ext cx="3616351" cy="49086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6DA14C9-5C9D-4939-D286-B87A6CCA9718}"/>
                </a:ext>
              </a:extLst>
            </p:cNvPr>
            <p:cNvGrpSpPr/>
            <p:nvPr/>
          </p:nvGrpSpPr>
          <p:grpSpPr>
            <a:xfrm>
              <a:off x="4074270" y="1539236"/>
              <a:ext cx="3934212" cy="3392204"/>
              <a:chOff x="7396704" y="1860349"/>
              <a:chExt cx="4151294" cy="3606777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2919E40-7322-795E-2D33-AA8DB1330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2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9"/>
                    <a:ext cx="3616351" cy="490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Convergence of the L-IPST-C scheme for various time-integrators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9"/>
                    <a:ext cx="3616351" cy="49086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7755204-178C-2D46-39A8-59B9EE4E6C58}"/>
                </a:ext>
              </a:extLst>
            </p:cNvPr>
            <p:cNvGrpSpPr/>
            <p:nvPr/>
          </p:nvGrpSpPr>
          <p:grpSpPr>
            <a:xfrm>
              <a:off x="8090343" y="1522440"/>
              <a:ext cx="3979005" cy="3409003"/>
              <a:chOff x="7373072" y="1842490"/>
              <a:chExt cx="4198559" cy="3624638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28A1F37-D589-991E-6192-487BDF903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73072" y="1842490"/>
                <a:ext cx="4198559" cy="317302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61"/>
                    <a:ext cx="3616351" cy="490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Run-time (in s) of the L-IPST-C scheme for various time-integrators </a:t>
                    </a:r>
                    <a14:m>
                      <m:oMath xmlns:m="http://schemas.openxmlformats.org/officeDocument/2006/math">
                        <m:r>
                          <a:rPr lang="en-IN" sz="120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 smtClean="0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61"/>
                    <a:ext cx="3616351" cy="49086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1243"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4560425"/>
                <a:ext cx="9305386" cy="2110539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lnSpcReduction="10000"/>
              </a:bodyPr>
              <a:lstStyle/>
              <a:p>
                <a:pPr marL="285750" indent="-285750"/>
                <a:r>
                  <a:rPr lang="en-IN" dirty="0">
                    <a:solidFill>
                      <a:srgbClr val="0070C0"/>
                    </a:solidFill>
                  </a:rPr>
                  <a:t>Observations</a:t>
                </a:r>
              </a:p>
              <a:p>
                <a:pPr marL="895335" lvl="1" indent="-285750"/>
                <a:r>
                  <a:rPr lang="en-IN" dirty="0"/>
                  <a:t>Order of integrator: Negligible on SOC &amp; magnitude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error</a:t>
                </a:r>
              </a:p>
              <a:p>
                <a:pPr marL="895335" lvl="1" indent="-28575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𝐶𝐹𝐿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IN" b="0" i="0" smtClean="0">
                        <a:latin typeface="Cambria Math" panose="02040503050406030204" pitchFamily="18" charset="0"/>
                      </a:rPr>
                      <m:t> : </m:t>
                    </m:r>
                  </m:oMath>
                </a14:m>
                <a:r>
                  <a:rPr lang="en-IN" dirty="0"/>
                  <a:t>More important factors for SOC</a:t>
                </a:r>
              </a:p>
              <a:p>
                <a:pPr marL="895335" lvl="1" indent="-28575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Re</m:t>
                    </m:r>
                  </m:oMath>
                </a14:m>
                <a:r>
                  <a:rPr lang="en-IN" dirty="0"/>
                  <a:t> increases: Scheme loses SOC</a:t>
                </a:r>
              </a:p>
              <a:p>
                <a:pPr marL="895335" lvl="1" indent="-285750"/>
                <a:r>
                  <a:rPr lang="en-IN" dirty="0"/>
                  <a:t>Run-times: </a:t>
                </a:r>
                <a:r>
                  <a:rPr lang="en-IN" dirty="0">
                    <a:solidFill>
                      <a:srgbClr val="0070C0"/>
                    </a:solidFill>
                  </a:rPr>
                  <a:t>PEC</a:t>
                </a:r>
                <a:r>
                  <a:rPr lang="en-IN" dirty="0"/>
                  <a:t> integrator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≈1.6×</m:t>
                    </m:r>
                  </m:oMath>
                </a14:m>
                <a:r>
                  <a:rPr lang="en-IN" dirty="0"/>
                  <a:t> faster than the slowest, while maintaining accuracy &amp; SOC</a:t>
                </a:r>
                <a:endParaRPr dirty="0"/>
              </a:p>
            </p:txBody>
          </p:sp>
        </mc:Choice>
        <mc:Fallback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4560425"/>
                <a:ext cx="9305386" cy="2110539"/>
              </a:xfrm>
              <a:prstGeom prst="rect">
                <a:avLst/>
              </a:prstGeom>
              <a:blipFill>
                <a:blip r:embed="rId9"/>
                <a:stretch>
                  <a:fillRect l="-19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24951D5-17A8-E0AF-404C-855C0B8A3251}"/>
              </a:ext>
            </a:extLst>
          </p:cNvPr>
          <p:cNvSpPr/>
          <p:nvPr/>
        </p:nvSpPr>
        <p:spPr>
          <a:xfrm>
            <a:off x="516969" y="4586403"/>
            <a:ext cx="8876413" cy="1918306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586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  <p:bldP spid="50" grpId="0" uiExpand="1" build="p"/>
      <p:bldP spid="5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963200"/>
                <a:ext cx="7708945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fontScale="92500"/>
              </a:bodyPr>
              <a:lstStyle/>
              <a:p>
                <a:pPr marL="285750" indent="-285750"/>
                <a:r>
                  <a:rPr lang="en-IN" dirty="0"/>
                  <a:t>Explicit Pressure EOS-based Models</a:t>
                </a:r>
                <a:r>
                  <a:rPr lang="en-IN" baseline="30000" dirty="0"/>
                  <a:t>[1]</a:t>
                </a:r>
                <a:endParaRPr lang="en-IN" dirty="0"/>
              </a:p>
              <a:p>
                <a:pPr marL="895335" lvl="1" indent="-285750"/>
                <a:r>
                  <a:rPr lang="en-IN" dirty="0"/>
                  <a:t>Reinterpret SPH </a:t>
                </a:r>
                <a:r>
                  <a:rPr lang="en-IN" dirty="0">
                    <a:sym typeface="Wingdings" panose="05000000000000000000" pitchFamily="2" charset="2"/>
                  </a:rPr>
                  <a:t> </a:t>
                </a:r>
                <a:r>
                  <a:rPr lang="en-US" dirty="0"/>
                  <a:t>Lagrangian quadrature technique for explicit LES</a:t>
                </a:r>
              </a:p>
              <a:p>
                <a:pPr marL="1562069" lvl="2" indent="-342900">
                  <a:buFont typeface="Wingdings" panose="05000000000000000000" pitchFamily="2" charset="2"/>
                  <a:buChar char="Ø"/>
                </a:pPr>
                <a:r>
                  <a:rPr lang="en-IN" dirty="0">
                    <a:sym typeface="Wingdings" panose="05000000000000000000" pitchFamily="2" charset="2"/>
                  </a:rPr>
                  <a:t>Kernel scale limits SPH’s physical resolution  Unsuitable DNS alternative</a:t>
                </a:r>
              </a:p>
              <a:p>
                <a:pPr marL="895335" lvl="1" indent="-285750"/>
                <a:r>
                  <a:rPr lang="en-IN" dirty="0"/>
                  <a:t>Navier-Stokes (NS) eqs. </a:t>
                </a:r>
                <a:r>
                  <a:rPr lang="en-IN" dirty="0">
                    <a:sym typeface="Wingdings" panose="05000000000000000000" pitchFamily="2" charset="2"/>
                  </a:rPr>
                  <a:t></a:t>
                </a:r>
                <a:r>
                  <a:rPr lang="en-IN" dirty="0"/>
                  <a:t> Spatially filtered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Compared multiple Smagorinsky models	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(standard,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𝜎</m:t>
                    </m:r>
                  </m:oMath>
                </a14:m>
                <a:r>
                  <a:rPr lang="en-IN" dirty="0">
                    <a:sym typeface="Wingdings" panose="05000000000000000000" pitchFamily="2" charset="2"/>
                  </a:rPr>
                  <a:t>, MCG-form)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Simulated 3D TGV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18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</m:ctrlPr>
                      </m:dPr>
                      <m:e>
                        <m:r>
                          <a:rPr lang="en-IN" sz="18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𝑅𝑒</m:t>
                        </m:r>
                        <m:r>
                          <a:rPr lang="en-IN" sz="18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≈</m:t>
                        </m:r>
                        <m:sSup>
                          <m:sSupPr>
                            <m:ctrlP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10</m:t>
                            </m:r>
                          </m:e>
                          <m:sup>
                            <m: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4</m:t>
                            </m:r>
                          </m:sup>
                        </m:sSup>
                        <m:r>
                          <a:rPr lang="en-IN" sz="18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,  </m:t>
                        </m:r>
                        <m:sSub>
                          <m:sSubPr>
                            <m:ctrlP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bPr>
                          <m:e>
                            <m: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𝑁</m:t>
                            </m:r>
                          </m:e>
                          <m:sub>
                            <m: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𝑖</m:t>
                            </m:r>
                          </m:sub>
                        </m:sSub>
                        <m:r>
                          <a:rPr lang="en-IN" sz="18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=</m:t>
                        </m:r>
                        <m:sSup>
                          <m:sSupPr>
                            <m:ctrlP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200</m:t>
                            </m:r>
                          </m:e>
                          <m:sup>
                            <m: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3</m:t>
                            </m:r>
                          </m:sup>
                        </m:sSup>
                        <m:r>
                          <a:rPr lang="en-IN" sz="18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−</m:t>
                        </m:r>
                        <m:sSup>
                          <m:sSupPr>
                            <m:ctrlP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500</m:t>
                            </m:r>
                          </m:e>
                          <m:sup>
                            <m: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r>
                  <a:rPr lang="en-IN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Comments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Smagorisnky models reduced averaged kinetic energy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Dissipation rates not predicted accurately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SPH can capture turbulence up to kernel scale </a:t>
                </a:r>
                <a:r>
                  <a:rPr lang="en-IN" i="1" dirty="0">
                    <a:sym typeface="Wingdings" panose="05000000000000000000" pitchFamily="2" charset="2"/>
                  </a:rPr>
                  <a:t>(high cost)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Explicit SGS models remove kinetic energy  Increases energy deficit of standard SPH</a:t>
                </a:r>
              </a:p>
              <a:p>
                <a:pPr marL="1504919" lvl="2" indent="-285750"/>
                <a:r>
                  <a:rPr lang="en-US" dirty="0">
                    <a:sym typeface="Wingdings" panose="05000000000000000000" pitchFamily="2" charset="2"/>
                  </a:rPr>
                  <a:t>“SGS models in SPH framework only degrade the quality of the subsonic turbulent flow approximation”</a:t>
                </a:r>
                <a:r>
                  <a:rPr lang="en-IN" baseline="30000" dirty="0"/>
                  <a:t>[2]</a:t>
                </a:r>
                <a:endParaRPr lang="en-IN" dirty="0">
                  <a:sym typeface="Wingdings" panose="05000000000000000000" pitchFamily="2" charset="2"/>
                </a:endParaRPr>
              </a:p>
              <a:p>
                <a:pPr marL="1504919" lvl="2" indent="-285750"/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endParaRPr lang="en-IN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963200"/>
                <a:ext cx="7708945" cy="5452800"/>
              </a:xfrm>
              <a:prstGeom prst="rect">
                <a:avLst/>
              </a:prstGeom>
              <a:blipFill>
                <a:blip r:embed="rId3"/>
                <a:stretch>
                  <a:fillRect l="-2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Large-Eddy Simulation-based Model (SPH-LES)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-1" y="6300841"/>
            <a:ext cx="1129673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9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M. Okraschevski, N. Bürkle, R. Koch, and H.-J. Bauer, “Smoothed Particle Hydrodynamics Physically Reconsidered -- The Relation to Explicit Large Eddy Simulation and the Issue of Particle Duality,” 2022, [Online].</a:t>
            </a:r>
          </a:p>
          <a:p>
            <a:r>
              <a:rPr lang="en-US" sz="9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D. Rennehan, “Mixing matters,” Mon. Not. R. Astron. Soc., vol. 506, no. 2, pp. 2836–2852, 2021.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E8B8B6-DC12-E0DE-4F5C-C71E6D9C4754}"/>
              </a:ext>
            </a:extLst>
          </p:cNvPr>
          <p:cNvGrpSpPr/>
          <p:nvPr/>
        </p:nvGrpSpPr>
        <p:grpSpPr>
          <a:xfrm>
            <a:off x="7706010" y="917484"/>
            <a:ext cx="4322323" cy="5368817"/>
            <a:chOff x="7920433" y="866141"/>
            <a:chExt cx="4322323" cy="536881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D02A88-34BE-A812-2652-1765DD5E671E}"/>
                </a:ext>
              </a:extLst>
            </p:cNvPr>
            <p:cNvSpPr txBox="1"/>
            <p:nvPr/>
          </p:nvSpPr>
          <p:spPr>
            <a:xfrm>
              <a:off x="7920433" y="5773293"/>
              <a:ext cx="43223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tx1"/>
                  </a:solidFill>
                  <a:latin typeface="Proxima Nova"/>
                </a:rPr>
                <a:t>Fig</a:t>
              </a:r>
              <a:r>
                <a:rPr lang="en-IN" sz="1200" dirty="0">
                  <a:solidFill>
                    <a:schemeClr val="tx1"/>
                  </a:solidFill>
                  <a:latin typeface="Proxima Nova"/>
                </a:rPr>
                <a:t>: Density-weighted averaged kinetic energy (top), averaged dissipation rate (bottom)</a:t>
              </a:r>
              <a:r>
                <a:rPr lang="en-US" sz="1200" dirty="0">
                  <a:solidFill>
                    <a:schemeClr val="tx1"/>
                  </a:solidFill>
                  <a:latin typeface="Proxima Nova"/>
                </a:rPr>
                <a:t>. </a:t>
              </a:r>
              <a:r>
                <a:rPr lang="en-IN" sz="1200" dirty="0">
                  <a:solidFill>
                    <a:schemeClr val="tx1"/>
                  </a:solidFill>
                  <a:latin typeface="Proxima Nova"/>
                </a:rPr>
                <a:t>(Rep: </a:t>
              </a:r>
              <a:r>
                <a:rPr lang="en-US" sz="1200" dirty="0">
                  <a:solidFill>
                    <a:schemeClr val="tx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Okraschevski</a:t>
              </a:r>
              <a:r>
                <a:rPr lang="en-IN" sz="1200" dirty="0">
                  <a:solidFill>
                    <a:schemeClr val="tx1"/>
                  </a:solidFill>
                  <a:latin typeface="Proxima Nova"/>
                </a:rPr>
                <a:t> et al)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C1440C4-EE28-7D43-1D6E-7FBF92832D7F}"/>
                </a:ext>
              </a:extLst>
            </p:cNvPr>
            <p:cNvGrpSpPr/>
            <p:nvPr/>
          </p:nvGrpSpPr>
          <p:grpSpPr>
            <a:xfrm>
              <a:off x="8272018" y="866141"/>
              <a:ext cx="3409727" cy="4934203"/>
              <a:chOff x="5764303" y="879426"/>
              <a:chExt cx="2687484" cy="4784475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5019F78-9531-39F2-D73B-8705661D84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764303" y="3257518"/>
                <a:ext cx="2684956" cy="2406383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499D394-141F-F0BA-5D84-07E3010680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844314" y="879426"/>
                <a:ext cx="2607473" cy="2385744"/>
              </a:xfrm>
              <a:prstGeom prst="rect">
                <a:avLst/>
              </a:prstGeom>
            </p:spPr>
          </p:pic>
        </p:grp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17DE4F9-221E-A242-7290-BEF1C001357F}"/>
              </a:ext>
            </a:extLst>
          </p:cNvPr>
          <p:cNvSpPr/>
          <p:nvPr/>
        </p:nvSpPr>
        <p:spPr>
          <a:xfrm>
            <a:off x="675409" y="3718081"/>
            <a:ext cx="6930736" cy="2615108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395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Large-Eddy Simulation-based Model (SPH-LES) Analysis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E888C0D-2E71-B548-2DD1-E312F12EC93A}"/>
              </a:ext>
            </a:extLst>
          </p:cNvPr>
          <p:cNvGrpSpPr/>
          <p:nvPr/>
        </p:nvGrpSpPr>
        <p:grpSpPr>
          <a:xfrm>
            <a:off x="35797" y="932124"/>
            <a:ext cx="12033550" cy="3427021"/>
            <a:chOff x="35797" y="1522440"/>
            <a:chExt cx="12033550" cy="342702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143378B-4D3E-1381-E0F4-A5C3AAC25C29}"/>
                </a:ext>
              </a:extLst>
            </p:cNvPr>
            <p:cNvGrpSpPr/>
            <p:nvPr/>
          </p:nvGrpSpPr>
          <p:grpSpPr>
            <a:xfrm>
              <a:off x="35797" y="1539236"/>
              <a:ext cx="3934212" cy="3406503"/>
              <a:chOff x="7396704" y="1860349"/>
              <a:chExt cx="4151294" cy="3621980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C936D545-0F84-1E67-2331-13E7A129E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2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Convergence of the SPH-LES scheme for various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𝑝𝑠𝑡</m:t>
                            </m:r>
                          </m:sub>
                        </m:sSub>
                      </m:oMath>
                    </a14:m>
                    <a:r>
                      <a:rPr lang="en-US" sz="1200" dirty="0">
                        <a:latin typeface="Proxima Nova"/>
                      </a:rPr>
                      <a:t> values</a:t>
                    </a:r>
                    <a14:m>
                      <m:oMath xmlns:m="http://schemas.openxmlformats.org/officeDocument/2006/math">
                        <m:r>
                          <a:rPr lang="en-IN" sz="1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5128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6DA14C9-5C9D-4939-D286-B87A6CCA9718}"/>
                </a:ext>
              </a:extLst>
            </p:cNvPr>
            <p:cNvGrpSpPr/>
            <p:nvPr/>
          </p:nvGrpSpPr>
          <p:grpSpPr>
            <a:xfrm>
              <a:off x="4074270" y="1539236"/>
              <a:ext cx="3934212" cy="3410221"/>
              <a:chOff x="7396704" y="1860349"/>
              <a:chExt cx="4151294" cy="3625934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2919E40-7322-795E-2D33-AA8DB1330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2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5100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Velocity magnitude field for SPH-LES scheme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𝑝𝑠𝑡</m:t>
                            </m:r>
                          </m:sub>
                        </m:sSub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𝑁𝑜𝑛𝑒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) 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51002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3797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7755204-178C-2D46-39A8-59B9EE4E6C58}"/>
                </a:ext>
              </a:extLst>
            </p:cNvPr>
            <p:cNvGrpSpPr/>
            <p:nvPr/>
          </p:nvGrpSpPr>
          <p:grpSpPr>
            <a:xfrm>
              <a:off x="8090343" y="1522440"/>
              <a:ext cx="3979004" cy="3427021"/>
              <a:chOff x="7373072" y="1842490"/>
              <a:chExt cx="4198558" cy="3643796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28A1F37-D589-991E-6192-487BDF903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73072" y="1842490"/>
                <a:ext cx="4198558" cy="317302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61"/>
                    <a:ext cx="3616351" cy="5100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Velocity magnitude field for SPH-LES scheme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𝑝𝑠𝑡</m:t>
                            </m:r>
                          </m:sub>
                        </m:sSub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 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61"/>
                    <a:ext cx="3616351" cy="51002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3797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4560425"/>
                <a:ext cx="9305386" cy="2110539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/>
              </a:bodyPr>
              <a:lstStyle/>
              <a:p>
                <a:pPr marL="285750" indent="-285750"/>
                <a:r>
                  <a:rPr lang="en-IN" dirty="0">
                    <a:solidFill>
                      <a:srgbClr val="0070C0"/>
                    </a:solidFill>
                  </a:rPr>
                  <a:t>Observations</a:t>
                </a:r>
              </a:p>
              <a:p>
                <a:pPr marL="895335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𝑝𝑠𝑡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:</a:t>
                </a:r>
              </a:p>
              <a:p>
                <a:pPr marL="1504919" lvl="2" indent="-285750"/>
                <a:r>
                  <a:rPr lang="en-IN" dirty="0"/>
                  <a:t>No effect on the SOC or accuracy of the scheme</a:t>
                </a:r>
              </a:p>
              <a:p>
                <a:pPr marL="1504919" lvl="2" indent="-285750"/>
                <a:r>
                  <a:rPr lang="en-IN" dirty="0"/>
                  <a:t>No PST </a:t>
                </a:r>
                <a:r>
                  <a:rPr lang="en-IN" dirty="0">
                    <a:sym typeface="Wingdings" panose="05000000000000000000" pitchFamily="2" charset="2"/>
                  </a:rPr>
                  <a:t> </a:t>
                </a:r>
                <a:r>
                  <a:rPr lang="en-IN" dirty="0"/>
                  <a:t>Clustering of particles; Domain is no longer uniform</a:t>
                </a:r>
              </a:p>
              <a:p>
                <a:pPr marL="895335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𝑐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hlinkClick r:id="rId9" action="ppaction://hlinksldjump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IN" dirty="0"/>
                  <a:t> : No effect on the SOC or accuracy  </a:t>
                </a:r>
                <a:endParaRPr dirty="0"/>
              </a:p>
            </p:txBody>
          </p:sp>
        </mc:Choice>
        <mc:Fallback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4560425"/>
                <a:ext cx="9305386" cy="2110539"/>
              </a:xfrm>
              <a:prstGeom prst="rect">
                <a:avLst/>
              </a:prstGeom>
              <a:blipFill>
                <a:blip r:embed="rId10"/>
                <a:stretch>
                  <a:fillRect l="-19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24951D5-17A8-E0AF-404C-855C0B8A3251}"/>
              </a:ext>
            </a:extLst>
          </p:cNvPr>
          <p:cNvSpPr/>
          <p:nvPr/>
        </p:nvSpPr>
        <p:spPr>
          <a:xfrm>
            <a:off x="516969" y="4586403"/>
            <a:ext cx="7967274" cy="2011824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602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  <p:bldP spid="50" grpId="0" uiExpand="1" build="p"/>
      <p:bldP spid="5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3" y="963200"/>
                <a:ext cx="7225587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fontScale="85000" lnSpcReduction="20000"/>
              </a:bodyPr>
              <a:lstStyle/>
              <a:p>
                <a:pPr marL="285750" indent="-285750"/>
                <a:r>
                  <a:rPr lang="en-IN" dirty="0"/>
                  <a:t>Lagrangian form of LES</a:t>
                </a:r>
                <a:r>
                  <a:rPr lang="en-IN" baseline="30000" dirty="0"/>
                  <a:t>[1,2]</a:t>
                </a:r>
                <a:r>
                  <a:rPr lang="en-IN" dirty="0"/>
                  <a:t> </a:t>
                </a:r>
              </a:p>
              <a:p>
                <a:pPr marL="895335" lvl="1" indent="-285750"/>
                <a:r>
                  <a:rPr lang="en-IN" dirty="0"/>
                  <a:t>Assumption: Weakly compressible flow</a:t>
                </a:r>
              </a:p>
              <a:p>
                <a:pPr marL="895335" lvl="1" indent="-285750"/>
                <a:r>
                  <a:rPr lang="en-IN" dirty="0"/>
                  <a:t>Lagrangian filter 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ϕ</m:t>
                    </m:r>
                  </m:oMath>
                </a14:m>
                <a:r>
                  <a:rPr lang="en-IN" dirty="0"/>
                  <a:t> (compact support, even) introduced</a:t>
                </a:r>
              </a:p>
              <a:p>
                <a:pPr marL="895335" lvl="1" indent="-28575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ϕ</m:t>
                    </m:r>
                  </m:oMath>
                </a14:m>
                <a:r>
                  <a:rPr lang="en-IN" dirty="0"/>
                  <a:t> decomposed into independent spatial &amp; temporal components</a:t>
                </a:r>
              </a:p>
              <a:p>
                <a:pPr marL="895335" lvl="1" indent="-285750"/>
                <a:r>
                  <a:rPr lang="en-IN" dirty="0"/>
                  <a:t>Governing eqs. written using spatially filtered terms</a:t>
                </a:r>
              </a:p>
              <a:p>
                <a:pPr marL="1504919" lvl="2" indent="-285750"/>
                <a:r>
                  <a:rPr lang="en-IN" dirty="0"/>
                  <a:t>Temporal terms of higher order neglected</a:t>
                </a:r>
              </a:p>
              <a:p>
                <a:pPr marL="1504919" lvl="2" indent="-285750"/>
                <a:r>
                  <a:rPr lang="en-IN" dirty="0"/>
                  <a:t>Continuity eq. closed using Fick-like diffusion term</a:t>
                </a:r>
              </a:p>
              <a:p>
                <a:pPr marL="1504919" lvl="2" indent="-285750"/>
                <a:r>
                  <a:rPr lang="en-IN" dirty="0"/>
                  <a:t>MOM eq. closed using Yoshizawa-model for the stress tensor</a:t>
                </a:r>
              </a:p>
              <a:p>
                <a:pPr marL="1504919" lvl="2" indent="-285750"/>
                <a:r>
                  <a:rPr lang="en-IN" dirty="0"/>
                  <a:t>Considered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IN" dirty="0"/>
                  <a:t>-SPH formulation</a:t>
                </a:r>
              </a:p>
              <a:p>
                <a:pPr marL="895335" lvl="1" indent="-285750"/>
                <a:r>
                  <a:rPr lang="en-IN" dirty="0"/>
                  <a:t>Simulated:</a:t>
                </a:r>
              </a:p>
              <a:p>
                <a:pPr marL="1504919" lvl="2" indent="-285750"/>
                <a:r>
                  <a:rPr lang="en-IN" dirty="0"/>
                  <a:t>2D TGV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0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</m:ctrlPr>
                      </m:dPr>
                      <m:e>
                        <m:r>
                          <a:rPr lang="en-IN" sz="20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𝑅𝑒</m:t>
                        </m:r>
                        <m:r>
                          <a:rPr lang="en-IN" sz="20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≈</m:t>
                        </m:r>
                        <m:sSup>
                          <m:sSupPr>
                            <m:ctrlP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10</m:t>
                            </m:r>
                          </m:e>
                          <m:sup>
                            <m: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3</m:t>
                            </m:r>
                          </m:sup>
                        </m:sSup>
                        <m:r>
                          <a:rPr lang="en-IN" sz="20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−</m:t>
                        </m:r>
                        <m:sSup>
                          <m:sSupPr>
                            <m:ctrlP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10</m:t>
                            </m:r>
                          </m:e>
                          <m:sup>
                            <m: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6</m:t>
                            </m:r>
                          </m:sup>
                        </m:sSup>
                        <m:r>
                          <a:rPr lang="en-IN" sz="20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,  </m:t>
                        </m:r>
                        <m:sSub>
                          <m:sSubPr>
                            <m:ctrlP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bPr>
                          <m:e>
                            <m: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𝑁</m:t>
                            </m:r>
                          </m:e>
                          <m:sub>
                            <m: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𝑖</m:t>
                            </m:r>
                          </m:sub>
                        </m:sSub>
                        <m:r>
                          <a:rPr lang="en-IN" sz="20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≈</m:t>
                        </m:r>
                        <m:sSup>
                          <m:sSupPr>
                            <m:ctrlP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10</m:t>
                            </m:r>
                          </m:e>
                          <m:sup>
                            <m: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3</m:t>
                            </m:r>
                          </m:sup>
                        </m:sSup>
                        <m:r>
                          <a:rPr lang="en-IN" sz="20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−</m:t>
                        </m:r>
                        <m:sSup>
                          <m:sSupPr>
                            <m:ctrlP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10</m:t>
                            </m:r>
                          </m:e>
                          <m:sup>
                            <m: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6</m:t>
                            </m:r>
                          </m:sup>
                        </m:sSup>
                      </m:e>
                    </m:d>
                  </m:oMath>
                </a14:m>
                <a:endParaRPr lang="en-IN" sz="2000" b="0" dirty="0">
                  <a:solidFill>
                    <a:srgbClr val="616161"/>
                  </a:solidFill>
                  <a:effectLst/>
                  <a:ea typeface="Proxima Nova"/>
                  <a:cs typeface="Proxima Nova"/>
                </a:endParaRPr>
              </a:p>
              <a:p>
                <a:pPr marL="1504919" lvl="2" indent="-285750"/>
                <a:r>
                  <a:rPr lang="en-IN" dirty="0"/>
                  <a:t>3D homogenous turbulence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18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</m:ctrlPr>
                      </m:dPr>
                      <m:e>
                        <m:r>
                          <a:rPr lang="en-IN" sz="18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𝑅𝑒</m:t>
                        </m:r>
                        <m:r>
                          <a:rPr lang="en-IN" sz="18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≈</m:t>
                        </m:r>
                        <m:sSup>
                          <m:sSupPr>
                            <m:ctrlP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10</m:t>
                            </m:r>
                          </m:e>
                          <m:sup>
                            <m: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3</m:t>
                            </m:r>
                          </m:sup>
                        </m:sSup>
                        <m:r>
                          <a:rPr lang="en-IN" sz="18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,  </m:t>
                        </m:r>
                        <m:sSub>
                          <m:sSubPr>
                            <m:ctrlP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bPr>
                          <m:e>
                            <m: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𝑁</m:t>
                            </m:r>
                          </m:e>
                          <m:sub>
                            <m: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𝑖</m:t>
                            </m:r>
                          </m:sub>
                        </m:sSub>
                        <m:r>
                          <a:rPr lang="en-IN" sz="18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=</m:t>
                        </m:r>
                        <m:sSup>
                          <m:sSupPr>
                            <m:ctrlP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64</m:t>
                            </m:r>
                          </m:e>
                          <m:sup>
                            <m: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3</m:t>
                            </m:r>
                          </m:sup>
                        </m:sSup>
                        <m:r>
                          <a:rPr lang="en-IN" sz="18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−</m:t>
                        </m:r>
                        <m:sSup>
                          <m:sSupPr>
                            <m:ctrlP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256</m:t>
                            </m:r>
                          </m:e>
                          <m:sup>
                            <m: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IN" dirty="0"/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r>
                  <a:rPr lang="en-IN" dirty="0">
                    <a:solidFill>
                      <a:srgbClr val="0070C0"/>
                    </a:solidFill>
                  </a:rPr>
                  <a:t>Comments</a:t>
                </a:r>
              </a:p>
              <a:p>
                <a:pPr marL="1504919" lvl="2" indent="-285750"/>
                <a:r>
                  <a:rPr lang="en-US" dirty="0"/>
                  <a:t>The model overcomes issues of spurious high-frequency noise &amp; onset of tensile instability (High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𝑅𝑒</m:t>
                    </m:r>
                  </m:oMath>
                </a14:m>
                <a:r>
                  <a:rPr lang="en-US" dirty="0"/>
                  <a:t> flows)</a:t>
                </a:r>
              </a:p>
              <a:p>
                <a:pPr marL="1504919" lvl="2" indent="-285750"/>
                <a:r>
                  <a:rPr lang="en-US" dirty="0"/>
                  <a:t>The energy spectra agrees well with theoretical decay rate</a:t>
                </a:r>
              </a:p>
              <a:p>
                <a:pPr marL="1504919" lvl="2" indent="-285750"/>
                <a:r>
                  <a:rPr lang="en-US" dirty="0"/>
                  <a:t>Wall functions need to be incorporated to deal with boundaries</a:t>
                </a:r>
              </a:p>
              <a:p>
                <a:pPr marL="1504919" lvl="2" indent="-285750"/>
                <a:r>
                  <a:rPr lang="en-US" dirty="0"/>
                  <a:t>Higher-order approach can significantly improve the </a:t>
                </a:r>
                <a:r>
                  <a:rPr lang="en-IN" dirty="0"/>
                  <a:t>performance</a:t>
                </a:r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endParaRPr dirty="0"/>
              </a:p>
            </p:txBody>
          </p:sp>
        </mc:Choice>
        <mc:Fallback xmlns=""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3" y="963200"/>
                <a:ext cx="7225587" cy="5452800"/>
              </a:xfrm>
              <a:prstGeom prst="rect">
                <a:avLst/>
              </a:prstGeom>
              <a:blipFill>
                <a:blip r:embed="rId5"/>
                <a:stretch>
                  <a:fillRect l="-253" t="-11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0" name="Google Shape;340;p3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ctr" anchorCtr="0">
                <a:normAutofit/>
              </a:bodyPr>
              <a:lstStyle/>
              <a:p>
                <a:r>
                  <a:rPr lang="en-IN" b="1" dirty="0"/>
                  <a:t>Lagrangian LES-based Model (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en-IN" b="1" dirty="0"/>
                  <a:t>-LES-SPH)</a:t>
                </a:r>
                <a:endParaRPr b="1" dirty="0"/>
              </a:p>
            </p:txBody>
          </p:sp>
        </mc:Choice>
        <mc:Fallback>
          <p:sp>
            <p:nvSpPr>
              <p:cNvPr id="340" name="Google Shape;340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  <a:blipFill>
                <a:blip r:embed="rId6"/>
                <a:stretch>
                  <a:fillRect l="-770" b="-5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13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0" y="6056341"/>
            <a:ext cx="9910400" cy="80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9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A. Di Mascio, M. Antuono, A. Colagrossi, and S. Marrone, “Smoothed particle hydrodynamics method from a large eddy simulation perspective,” Phys. Fluids, vol. 29, no. 3, 2017, doi: 10.1063/1.4978274.</a:t>
            </a:r>
          </a:p>
          <a:p>
            <a:r>
              <a:rPr lang="en-US" sz="9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A. Colagrossi, “Smoothed particle hydrodynamics method from a large eddy simulation perspective . Generalization to a quasi-Lagrangian model Smoothed particle hydrodynamics method from a large eddy simulation perspective . Generalization to a quasi-Lagrangian model,” vol. 015102, no. December 2020, 2021, doi: 10.1063/5.0034568.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C4ED2F-2143-89F2-AB86-8C2D8E3DD24F}"/>
              </a:ext>
            </a:extLst>
          </p:cNvPr>
          <p:cNvGrpSpPr/>
          <p:nvPr/>
        </p:nvGrpSpPr>
        <p:grpSpPr>
          <a:xfrm>
            <a:off x="7422973" y="1160026"/>
            <a:ext cx="4605360" cy="2730639"/>
            <a:chOff x="7422973" y="1160026"/>
            <a:chExt cx="4605360" cy="273063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957DB69-3655-9F7D-3FDF-220A67E744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44" t="4222" r="1918" b="2965"/>
            <a:stretch/>
          </p:blipFill>
          <p:spPr>
            <a:xfrm>
              <a:off x="7422973" y="1160026"/>
              <a:ext cx="4605360" cy="226897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F918149-2135-92EC-D66E-885B2EEE7B04}"/>
                    </a:ext>
                  </a:extLst>
                </p:cNvPr>
                <p:cNvSpPr txBox="1"/>
                <p:nvPr/>
              </p:nvSpPr>
              <p:spPr>
                <a:xfrm>
                  <a:off x="7564491" y="3429000"/>
                  <a:ext cx="432232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200" b="1" dirty="0">
                      <a:solidFill>
                        <a:schemeClr val="tx1"/>
                      </a:solidFill>
                      <a:latin typeface="Proxima Nova"/>
                    </a:rPr>
                    <a:t>Fig</a:t>
                  </a:r>
                  <a:r>
                    <a:rPr lang="en-IN" sz="1200" dirty="0">
                      <a:solidFill>
                        <a:schemeClr val="tx1"/>
                      </a:solidFill>
                      <a:latin typeface="Proxima Nova"/>
                    </a:rPr>
                    <a:t>: Energy spectrum (left), </a:t>
                  </a:r>
                  <a14:m>
                    <m:oMath xmlns:m="http://schemas.openxmlformats.org/officeDocument/2006/math">
                      <m:r>
                        <a:rPr lang="en-I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Proxima Nova"/>
                    </a:rPr>
                    <a:t> </a:t>
                  </a:r>
                  <a:r>
                    <a:rPr lang="en-IN" sz="1200" dirty="0">
                      <a:solidFill>
                        <a:schemeClr val="tx1"/>
                      </a:solidFill>
                      <a:latin typeface="Proxima Nova"/>
                    </a:rPr>
                    <a:t>field (right)</a:t>
                  </a:r>
                  <a:r>
                    <a:rPr lang="en-US" sz="1200" dirty="0">
                      <a:solidFill>
                        <a:schemeClr val="tx1"/>
                      </a:solidFill>
                      <a:latin typeface="Proxima Nova"/>
                    </a:rPr>
                    <a:t>. </a:t>
                  </a:r>
                  <a:r>
                    <a:rPr lang="en-IN" sz="1200" dirty="0">
                      <a:solidFill>
                        <a:schemeClr val="tx1"/>
                      </a:solidFill>
                      <a:latin typeface="Proxima Nova"/>
                    </a:rPr>
                    <a:t>(Rep: </a:t>
                  </a:r>
                  <a:r>
                    <a:rPr lang="en-IN" sz="1200" dirty="0">
                      <a:solidFill>
                        <a:schemeClr val="tx1"/>
                      </a:solidFill>
                      <a:latin typeface="Proxima Nova"/>
                      <a:ea typeface="Proxima Nova"/>
                      <a:cs typeface="Proxima Nova"/>
                      <a:sym typeface="Proxima Nova"/>
                    </a:rPr>
                    <a:t>Colagrossi2021</a:t>
                  </a:r>
                  <a:r>
                    <a:rPr lang="en-IN" sz="1200" dirty="0">
                      <a:solidFill>
                        <a:schemeClr val="tx1"/>
                      </a:solidFill>
                      <a:latin typeface="Proxima Nova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F918149-2135-92EC-D66E-885B2EEE7B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4491" y="3429000"/>
                  <a:ext cx="4322323" cy="461665"/>
                </a:xfrm>
                <a:prstGeom prst="rect">
                  <a:avLst/>
                </a:prstGeom>
                <a:blipFill>
                  <a:blip r:embed="rId8"/>
                  <a:stretch>
                    <a:fillRect t="-1333" b="-9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8335391-EBA9-5EBC-BFED-029413740D48}"/>
              </a:ext>
            </a:extLst>
          </p:cNvPr>
          <p:cNvGrpSpPr/>
          <p:nvPr/>
        </p:nvGrpSpPr>
        <p:grpSpPr>
          <a:xfrm>
            <a:off x="8003596" y="4090265"/>
            <a:ext cx="3899033" cy="1868800"/>
            <a:chOff x="8003596" y="4090265"/>
            <a:chExt cx="3899033" cy="1868800"/>
          </a:xfrm>
        </p:grpSpPr>
        <p:pic>
          <p:nvPicPr>
            <p:cNvPr id="18" name="Picture 17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\TildeRho} = -\TildeRho \EncAngBrk{\nabla\cdot\TildeV} + C_1 + C_2&#10;\end{equation*}&#10;&#10;&#10;\begin{equation*}&#10;\LagDerivative{\TildeR} = \TildeV&#10;\end{equation*}&#10;&#10;\begin{equation*}&#10;\TildeP=F(\TildeRho)&#10;\end{equation*}&#10;&#10;\begin{equation*}&#10;C_2 \approx \nabla \cdot (\nu_{\delta} \nabla\TildeRho)&#10;\end{equation*}&#10;&#10;&#10;\end{document}" title="IguanaTex Bitmap Display">
              <a:extLst>
                <a:ext uri="{FF2B5EF4-FFF2-40B4-BE49-F238E27FC236}">
                  <a16:creationId xmlns:a16="http://schemas.microsoft.com/office/drawing/2014/main" id="{27255CA5-1A9E-C65A-B2D3-6F40032E296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03596" y="4192741"/>
              <a:ext cx="1795657" cy="16640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20" name="Picture 19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align*}&#10;\LagDerivative{\TildeV} = -\frac{\EncAngBrk{\nabla\TildeP}}{\TildeRho} + \nu\EncAngBrk{\Delta(\TildeV)} +\\ (\lambda'+\nu)\EncAngBrk{\nabla(\nabla\cdot\TildeV)} + M_1 + M_2&#10;\end{align*}&#10;&#10;\begin{align*}&#10;M_2 = \nabla \cdot \tensor{T}_l = \nabla \cdot \bigg( -\frac{k^2}{3}\tensor{I} - \\ \frac{2}{3}\nu_t \operatorname{Tr}[\widetilde{\tensor{S}}]\tensor{I} + 2\nu_t\widetilde{\tensor{S}} \bigg)&#10;\end{align*}&#10;&#10;&#10;&#10;\end{document}" title="IguanaTex Bitmap Display">
              <a:extLst>
                <a:ext uri="{FF2B5EF4-FFF2-40B4-BE49-F238E27FC236}">
                  <a16:creationId xmlns:a16="http://schemas.microsoft.com/office/drawing/2014/main" id="{9A587AC8-966F-0D9B-87D1-EF00D1C0C05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10400" y="4090265"/>
              <a:ext cx="1992229" cy="18688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E8C4F27-6B5A-5D00-61BE-1F0BF78215DA}"/>
              </a:ext>
            </a:extLst>
          </p:cNvPr>
          <p:cNvSpPr/>
          <p:nvPr/>
        </p:nvSpPr>
        <p:spPr>
          <a:xfrm>
            <a:off x="780288" y="4011168"/>
            <a:ext cx="6352032" cy="2045173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710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3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  <p:bldP spid="346" grpId="0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0" name="Google Shape;340;p3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ctr" anchorCtr="0">
                <a:normAutofit/>
              </a:bodyPr>
              <a:lstStyle/>
              <a:p>
                <a:r>
                  <a:rPr lang="en-IN" b="1" dirty="0"/>
                  <a:t>Lagrangian LES-based Model (</a:t>
                </a:r>
                <a14:m>
                  <m:oMath xmlns:m="http://schemas.openxmlformats.org/officeDocument/2006/math">
                    <m:r>
                      <a:rPr lang="en-IN" b="1" i="1">
                        <a:latin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en-IN" b="1" dirty="0"/>
                  <a:t>-LES-SPH) Analysis</a:t>
                </a:r>
                <a:endParaRPr b="1" dirty="0"/>
              </a:p>
            </p:txBody>
          </p:sp>
        </mc:Choice>
        <mc:Fallback>
          <p:sp>
            <p:nvSpPr>
              <p:cNvPr id="340" name="Google Shape;340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  <a:blipFill>
                <a:blip r:embed="rId3"/>
                <a:stretch>
                  <a:fillRect l="-770" b="-5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E888C0D-2E71-B548-2DD1-E312F12EC93A}"/>
              </a:ext>
            </a:extLst>
          </p:cNvPr>
          <p:cNvGrpSpPr/>
          <p:nvPr/>
        </p:nvGrpSpPr>
        <p:grpSpPr>
          <a:xfrm>
            <a:off x="35797" y="932124"/>
            <a:ext cx="12033550" cy="3593666"/>
            <a:chOff x="35797" y="1522440"/>
            <a:chExt cx="12033550" cy="359366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143378B-4D3E-1381-E0F4-A5C3AAC25C29}"/>
                </a:ext>
              </a:extLst>
            </p:cNvPr>
            <p:cNvGrpSpPr/>
            <p:nvPr/>
          </p:nvGrpSpPr>
          <p:grpSpPr>
            <a:xfrm>
              <a:off x="35797" y="1539236"/>
              <a:ext cx="3934212" cy="3576870"/>
              <a:chOff x="7396704" y="1860349"/>
              <a:chExt cx="4151294" cy="3803123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C936D545-0F84-1E67-2331-13E7A129E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2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68721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Convergence of the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-LES-SPH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a14:m>
                    <a:r>
                      <a:rPr lang="en-US" sz="1200" dirty="0">
                        <a:latin typeface="Proxima Nova"/>
                      </a:rPr>
                      <a:t>) scheme for various equations of state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68721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4717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6DA14C9-5C9D-4939-D286-B87A6CCA9718}"/>
                </a:ext>
              </a:extLst>
            </p:cNvPr>
            <p:cNvGrpSpPr/>
            <p:nvPr/>
          </p:nvGrpSpPr>
          <p:grpSpPr>
            <a:xfrm>
              <a:off x="4074270" y="1539236"/>
              <a:ext cx="3934212" cy="3406503"/>
              <a:chOff x="7396704" y="1860349"/>
              <a:chExt cx="4151294" cy="3621980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2919E40-7322-795E-2D33-AA8DB1330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2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Convergence of the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-LES-SPH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a14:m>
                    <a:r>
                      <a:rPr lang="en-US" sz="1200" dirty="0">
                        <a:latin typeface="Proxima Nova"/>
                      </a:rPr>
                      <a:t>) scheme various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𝑝𝑠𝑡</m:t>
                            </m:r>
                          </m:sub>
                        </m:sSub>
                      </m:oMath>
                    </a14:m>
                    <a:r>
                      <a:rPr lang="en-US" sz="1200" dirty="0">
                        <a:latin typeface="Proxima Nova"/>
                      </a:rPr>
                      <a:t> values</a:t>
                    </a:r>
                    <a14:m>
                      <m:oMath xmlns:m="http://schemas.openxmlformats.org/officeDocument/2006/math">
                        <m:r>
                          <a:rPr lang="en-IN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5128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7755204-178C-2D46-39A8-59B9EE4E6C58}"/>
                </a:ext>
              </a:extLst>
            </p:cNvPr>
            <p:cNvGrpSpPr/>
            <p:nvPr/>
          </p:nvGrpSpPr>
          <p:grpSpPr>
            <a:xfrm>
              <a:off x="8090343" y="1522440"/>
              <a:ext cx="3979004" cy="3427021"/>
              <a:chOff x="7373072" y="1842490"/>
              <a:chExt cx="4198558" cy="3643796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28A1F37-D589-991E-6192-487BDF903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73072" y="1842490"/>
                <a:ext cx="4198558" cy="317302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61"/>
                    <a:ext cx="3616351" cy="5100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Convergence of the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-LES-SPH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a14:m>
                    <a:r>
                      <a:rPr lang="en-US" sz="1200" dirty="0">
                        <a:latin typeface="Proxima Nova"/>
                      </a:rPr>
                      <a:t>) scheme various time integrators</a:t>
                    </a:r>
                    <a14:m>
                      <m:oMath xmlns:m="http://schemas.openxmlformats.org/officeDocument/2006/math">
                        <m:r>
                          <a:rPr lang="en-IN" sz="1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61"/>
                    <a:ext cx="3616351" cy="51002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5063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4560425"/>
                <a:ext cx="9741804" cy="2110539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fontScale="92500"/>
              </a:bodyPr>
              <a:lstStyle/>
              <a:p>
                <a:pPr marL="285750" indent="-285750"/>
                <a:r>
                  <a:rPr lang="en-IN" dirty="0">
                    <a:solidFill>
                      <a:srgbClr val="0070C0"/>
                    </a:solidFill>
                  </a:rPr>
                  <a:t>Observations</a:t>
                </a:r>
              </a:p>
              <a:p>
                <a:pPr marL="895335" lvl="1" indent="-285750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IN" dirty="0"/>
                  <a:t>-LES-SPH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IN" dirty="0"/>
                  <a:t>): Offers better OOC when used with </a:t>
                </a:r>
                <a:r>
                  <a:rPr lang="en-IN" dirty="0">
                    <a:hlinkClick r:id="rId10" action="ppaction://hlinksldjump"/>
                  </a:rPr>
                  <a:t>TaitEOS</a:t>
                </a:r>
                <a:r>
                  <a:rPr lang="en-IN" dirty="0"/>
                  <a:t> than the other combinations</a:t>
                </a:r>
              </a:p>
              <a:p>
                <a:pPr marL="895335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  <a:hlinkClick r:id="rId10" action="ppaction://hlinksldjump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𝑓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𝑝𝑠𝑡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  <a:hlinkClick r:id="rId10" action="ppaction://hlinksldjump"/>
                      </a:rPr>
                      <m:t> </m:t>
                    </m:r>
                  </m:oMath>
                </a14:m>
                <a:r>
                  <a:rPr lang="en-IN" dirty="0"/>
                  <a:t>:</a:t>
                </a:r>
              </a:p>
              <a:p>
                <a:pPr marL="1504919" lvl="2" indent="-285750"/>
                <a:r>
                  <a:rPr lang="en-IN" dirty="0"/>
                  <a:t>Magnitude of error is least when PST is disabled</a:t>
                </a:r>
              </a:p>
              <a:p>
                <a:pPr marL="1504919" lvl="2" indent="-285750"/>
                <a:r>
                  <a:rPr lang="en-IN" dirty="0"/>
                  <a:t>OOC improves with PST as well as the nature of the velocity field</a:t>
                </a:r>
              </a:p>
              <a:p>
                <a:pPr marL="895335" lvl="1" indent="-285750"/>
                <a:r>
                  <a:rPr lang="en-IN" dirty="0"/>
                  <a:t>Integrator: RK2 offers the best OOC and is faster</a:t>
                </a:r>
                <a:endParaRPr dirty="0"/>
              </a:p>
            </p:txBody>
          </p:sp>
        </mc:Choice>
        <mc:Fallback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4560425"/>
                <a:ext cx="9741804" cy="2110539"/>
              </a:xfrm>
              <a:prstGeom prst="rect">
                <a:avLst/>
              </a:prstGeom>
              <a:blipFill>
                <a:blip r:embed="rId11"/>
                <a:stretch>
                  <a:fillRect l="-1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AD9BAB-F986-39BF-0219-B54F71624AF8}"/>
              </a:ext>
            </a:extLst>
          </p:cNvPr>
          <p:cNvSpPr/>
          <p:nvPr/>
        </p:nvSpPr>
        <p:spPr>
          <a:xfrm>
            <a:off x="493775" y="4525790"/>
            <a:ext cx="9309981" cy="2072437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968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  <p:bldP spid="50" grpId="0" uiExpand="1" build="p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3" y="963200"/>
                <a:ext cx="7639659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fontScale="92500" lnSpcReduction="20000"/>
              </a:bodyPr>
              <a:lstStyle/>
              <a:p>
                <a:pPr marL="285750" indent="-285750"/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IN" dirty="0"/>
                  <a:t> Models</a:t>
                </a:r>
                <a:r>
                  <a:rPr lang="en-IN" baseline="30000" dirty="0"/>
                  <a:t>[1,2]</a:t>
                </a:r>
                <a:endParaRPr lang="en-IN" dirty="0"/>
              </a:p>
              <a:p>
                <a:pPr marL="895335" lvl="1" indent="-285750"/>
                <a:r>
                  <a:rPr lang="en-IN" dirty="0"/>
                  <a:t>Considered incompressible, unsteady RANS equations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Predictive-corrective time integrator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Requires implicit solution of pressure poisson eq</a:t>
                </a:r>
                <a:endParaRPr lang="en-IN" dirty="0"/>
              </a:p>
              <a:p>
                <a:pPr marL="895335" lvl="1" indent="-285750"/>
                <a:r>
                  <a:rPr lang="en-US" dirty="0"/>
                  <a:t>Simulated:</a:t>
                </a:r>
              </a:p>
              <a:p>
                <a:pPr marL="1504919" lvl="2" indent="-285750"/>
                <a:r>
                  <a:rPr lang="en-US" dirty="0"/>
                  <a:t>2D wave breaking and overtopping of sloping wall</a:t>
                </a:r>
                <a:r>
                  <a:rPr lang="en-IN" sz="2000" baseline="30000" dirty="0"/>
                  <a:t>[1]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0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</m:ctrlPr>
                      </m:dPr>
                      <m:e>
                        <m:r>
                          <a:rPr lang="en-IN" sz="20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𝑅𝑒</m:t>
                        </m:r>
                        <m:r>
                          <a:rPr lang="en-IN" sz="20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≈</m:t>
                        </m:r>
                        <m:sSup>
                          <m:sSupPr>
                            <m:ctrlP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10</m:t>
                            </m:r>
                          </m:e>
                          <m:sup>
                            <m: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6</m:t>
                            </m:r>
                          </m:sup>
                        </m:sSup>
                        <m:r>
                          <a:rPr lang="en-IN" sz="20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,  </m:t>
                        </m:r>
                        <m:sSub>
                          <m:sSubPr>
                            <m:ctrlP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bPr>
                          <m:e>
                            <m: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𝑁</m:t>
                            </m:r>
                          </m:e>
                          <m:sub>
                            <m: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𝑖</m:t>
                            </m:r>
                          </m:sub>
                        </m:sSub>
                        <m:r>
                          <a:rPr lang="en-IN" sz="20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=6000</m:t>
                        </m:r>
                      </m:e>
                    </m:d>
                  </m:oMath>
                </a14:m>
                <a:endParaRPr lang="en-US" dirty="0"/>
              </a:p>
              <a:p>
                <a:pPr marL="1504919" lvl="2" indent="-285750"/>
                <a:r>
                  <a:rPr lang="en-US" dirty="0"/>
                  <a:t>2D solitary wave propagating over a bottom-mounted barrier</a:t>
                </a:r>
                <a:r>
                  <a:rPr lang="en-IN" baseline="30000" dirty="0"/>
                  <a:t>[2]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0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</m:ctrlPr>
                      </m:dPr>
                      <m:e>
                        <m:r>
                          <a:rPr lang="en-IN" sz="20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𝑅𝑒</m:t>
                        </m:r>
                        <m:r>
                          <a:rPr lang="en-IN" sz="20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≈</m:t>
                        </m:r>
                        <m:sSup>
                          <m:sSupPr>
                            <m:ctrlP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10</m:t>
                            </m:r>
                          </m:e>
                          <m:sup>
                            <m: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6</m:t>
                            </m:r>
                          </m:sup>
                        </m:sSup>
                        <m:r>
                          <a:rPr lang="en-IN" sz="20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,  </m:t>
                        </m:r>
                        <m:sSub>
                          <m:sSubPr>
                            <m:ctrlP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bPr>
                          <m:e>
                            <m: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𝑁</m:t>
                            </m:r>
                          </m:e>
                          <m:sub>
                            <m:r>
                              <a:rPr lang="en-IN" sz="20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𝑖</m:t>
                            </m:r>
                          </m:sub>
                        </m:sSub>
                        <m:r>
                          <a:rPr lang="en-IN" sz="20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≈1.3×</m:t>
                        </m:r>
                        <m:sSup>
                          <m:sSupPr>
                            <m:ctrlP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10</m:t>
                            </m:r>
                          </m:e>
                          <m:sup>
                            <m:r>
                              <a:rPr lang="en-IN" sz="20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5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1504919" lvl="2" indent="-285750"/>
                <a:endParaRPr lang="en-US" dirty="0"/>
              </a:p>
              <a:p>
                <a:pPr marL="895335" lvl="1" indent="-285750"/>
                <a:r>
                  <a:rPr lang="en-US" dirty="0">
                    <a:solidFill>
                      <a:srgbClr val="0070C0"/>
                    </a:solidFill>
                  </a:rPr>
                  <a:t>Comments</a:t>
                </a:r>
              </a:p>
              <a:p>
                <a:pPr marL="1504919" lvl="2" indent="-285750"/>
                <a:r>
                  <a:rPr lang="en-US" dirty="0"/>
                  <a:t>Accurately tracks free-surfaces</a:t>
                </a:r>
                <a:endParaRPr lang="en-IN" b="0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1504919" lvl="2" indent="-285750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𝜖</m:t>
                    </m:r>
                  </m:oMath>
                </a14:m>
                <a:r>
                  <a:rPr lang="en-US" dirty="0"/>
                  <a:t> coefficients (empirically derived from quasi-steady state) perform sub-optimally in transient flow</a:t>
                </a:r>
              </a:p>
              <a:p>
                <a:pPr marL="1504919" lvl="2" indent="-285750"/>
                <a:r>
                  <a:rPr lang="en-US" dirty="0"/>
                  <a:t>Model requires a sensitivity analysis for the turbulence model &amp; spatial </a:t>
                </a:r>
                <a:r>
                  <a:rPr lang="en-IN" dirty="0"/>
                  <a:t>resolution for improved performance</a:t>
                </a:r>
                <a:endParaRPr lang="en-US" dirty="0"/>
              </a:p>
              <a:p>
                <a:pPr marL="1504919" lvl="2" indent="-285750"/>
                <a:r>
                  <a:rPr lang="en-US" dirty="0"/>
                  <a:t>Underpredicts max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</m:oMath>
                </a14:m>
                <a:r>
                  <a:rPr lang="en-US" dirty="0"/>
                  <a:t> &amp; is sensitive to initial seeding of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</m:oMath>
                </a14:m>
                <a:endParaRPr lang="en-US" dirty="0"/>
              </a:p>
              <a:p>
                <a:pPr marL="1504919" lvl="2" indent="-285750"/>
                <a:r>
                  <a:rPr lang="en-US" dirty="0"/>
                  <a:t>Effects of viscous dissipation &amp; numerical dissipation need to be balanced</a:t>
                </a:r>
                <a:endParaRPr dirty="0"/>
              </a:p>
            </p:txBody>
          </p:sp>
        </mc:Choice>
        <mc:Fallback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3" y="963200"/>
                <a:ext cx="7639659" cy="5452800"/>
              </a:xfrm>
              <a:prstGeom prst="rect">
                <a:avLst/>
              </a:prstGeom>
              <a:blipFill>
                <a:blip r:embed="rId4"/>
                <a:stretch>
                  <a:fillRect l="-239" r="-2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0" name="Google Shape;340;p3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ctr" anchorCtr="0">
                <a:normAutofit/>
              </a:bodyPr>
              <a:lstStyle/>
              <a:p>
                <a:r>
                  <a:rPr lang="en-IN" b="1" dirty="0"/>
                  <a:t>RANS-based Model (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b="1" dirty="0"/>
                  <a:t>SPH)</a:t>
                </a:r>
                <a:endParaRPr b="1" dirty="0"/>
              </a:p>
            </p:txBody>
          </p:sp>
        </mc:Choice>
        <mc:Fallback>
          <p:sp>
            <p:nvSpPr>
              <p:cNvPr id="340" name="Google Shape;340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  <a:blipFill>
                <a:blip r:embed="rId5"/>
                <a:stretch>
                  <a:fillRect l="-770" b="-5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15</a:t>
            </a:fld>
            <a:endParaRPr dirty="0"/>
          </a:p>
        </p:txBody>
      </p:sp>
      <p:sp>
        <p:nvSpPr>
          <p:cNvPr id="2" name="Google Shape;346;p37">
            <a:extLst>
              <a:ext uri="{FF2B5EF4-FFF2-40B4-BE49-F238E27FC236}">
                <a16:creationId xmlns:a16="http://schemas.microsoft.com/office/drawing/2014/main" id="{FE8D1AED-8F10-8177-D115-A926DAD973EC}"/>
              </a:ext>
            </a:extLst>
          </p:cNvPr>
          <p:cNvSpPr txBox="1"/>
          <p:nvPr/>
        </p:nvSpPr>
        <p:spPr>
          <a:xfrm>
            <a:off x="-1" y="6295877"/>
            <a:ext cx="11512087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S. Shao, “Incompressible SPH simulation of wave breaking and overtopping with turbulence modelling,” no. May 2005, pp. 597–621, 2006.</a:t>
            </a:r>
          </a:p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D. Wang and P. L. F. Liu, “An ISPH with k–</a:t>
            </a:r>
            <a:r>
              <a:rPr lang="el-GR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ε </a:t>
            </a:r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closure for simulating turbulence under solitary waves,” Coast. Eng., vol. 157, no. July 2019, p. 103657, 2020, doi: 10.1016/j.coastaleng.2020.103657.</a:t>
            </a:r>
          </a:p>
        </p:txBody>
      </p:sp>
      <p:pic>
        <p:nvPicPr>
          <p:cNvPr id="4" name="Picture 3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nu_t = c_d \frac{k^2}{\epsilon}&#10;\end{equation*}&#10;&#10;\begin{equation*}&#10;\LagDerivative{k} = \nabla \cdot \bigg( \frac{\nu_t}{\sigma_k} \nabla k \bigg) + P_k - \epsilon&#10;\end{equation*}&#10;&#10;\begin{equation*}&#10;\LagDerivative{\epsilon} = \nabla \cdot \bigg( \frac{\nu_t}{\sigma_{\epsilon}} \nabla \epsilon \bigg) + c_{1\epsilon} \frac{\epsilon}{k} P_k - c_{2\epsilon} \frac{\epsilon^2}{k}&#10;\end{equation*}&#10;&#10;\begin{equation*}&#10;P_k = 2\nu_t \FrobeniusInnerProduct{S}{S}&#10;\end{equation*}&#10;&#10;\end{document}" title="IguanaTex Bitmap Display">
            <a:extLst>
              <a:ext uri="{FF2B5EF4-FFF2-40B4-BE49-F238E27FC236}">
                <a16:creationId xmlns:a16="http://schemas.microsoft.com/office/drawing/2014/main" id="{33A33078-0F91-AF0A-AA16-2E3DBD93C7E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6222" y="4265960"/>
            <a:ext cx="2995865" cy="215004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5232BC-9903-AA60-4AC9-74668486FB01}"/>
              </a:ext>
            </a:extLst>
          </p:cNvPr>
          <p:cNvGrpSpPr/>
          <p:nvPr/>
        </p:nvGrpSpPr>
        <p:grpSpPr>
          <a:xfrm>
            <a:off x="7748067" y="886651"/>
            <a:ext cx="4322323" cy="3281164"/>
            <a:chOff x="7748067" y="961299"/>
            <a:chExt cx="4322323" cy="328116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E8E268C-8F69-4F20-8ABE-B588A62A2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61126" y="961299"/>
              <a:ext cx="3896206" cy="30041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EF2524-CC6C-F568-8AC3-4C13F78E4E38}"/>
                </a:ext>
              </a:extLst>
            </p:cNvPr>
            <p:cNvSpPr txBox="1"/>
            <p:nvPr/>
          </p:nvSpPr>
          <p:spPr>
            <a:xfrm>
              <a:off x="7748067" y="3965464"/>
              <a:ext cx="43223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latin typeface="Proxima Nova"/>
                </a:rPr>
                <a:t>Fig</a:t>
              </a:r>
              <a:r>
                <a:rPr lang="en-IN" sz="1200" dirty="0">
                  <a:latin typeface="Proxima Nova"/>
                </a:rPr>
                <a:t>: Water surface elevations</a:t>
              </a:r>
              <a:r>
                <a:rPr lang="en-US" sz="1200" dirty="0">
                  <a:latin typeface="Proxima Nova"/>
                </a:rPr>
                <a:t>. </a:t>
              </a:r>
              <a:r>
                <a:rPr lang="en-IN" sz="1200" dirty="0">
                  <a:latin typeface="Proxima Nova"/>
                </a:rPr>
                <a:t>(Rep: Shao et al)c</a:t>
              </a: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03A1E03-B53C-A051-9E07-86D43D0DC701}"/>
              </a:ext>
            </a:extLst>
          </p:cNvPr>
          <p:cNvSpPr/>
          <p:nvPr/>
        </p:nvSpPr>
        <p:spPr>
          <a:xfrm>
            <a:off x="798652" y="3594062"/>
            <a:ext cx="6949415" cy="2377287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907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0" name="Google Shape;340;p3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ctr" anchorCtr="0">
                <a:normAutofit/>
              </a:bodyPr>
              <a:lstStyle/>
              <a:p>
                <a:r>
                  <a:rPr lang="en-IN" b="1" dirty="0"/>
                  <a:t>RANS-based Model (</a:t>
                </a:r>
                <a14:m>
                  <m:oMath xmlns:m="http://schemas.openxmlformats.org/officeDocument/2006/math">
                    <m:r>
                      <a:rPr lang="en-IN" b="1" i="1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IN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1" i="1"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I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b="1" dirty="0"/>
                  <a:t>SPH) Analysis</a:t>
                </a:r>
                <a:endParaRPr b="1" dirty="0"/>
              </a:p>
            </p:txBody>
          </p:sp>
        </mc:Choice>
        <mc:Fallback>
          <p:sp>
            <p:nvSpPr>
              <p:cNvPr id="340" name="Google Shape;340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  <a:blipFill>
                <a:blip r:embed="rId3"/>
                <a:stretch>
                  <a:fillRect l="-770" b="-5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16</a:t>
            </a:fld>
            <a:endParaRPr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E888C0D-2E71-B548-2DD1-E312F12EC93A}"/>
              </a:ext>
            </a:extLst>
          </p:cNvPr>
          <p:cNvGrpSpPr/>
          <p:nvPr/>
        </p:nvGrpSpPr>
        <p:grpSpPr>
          <a:xfrm>
            <a:off x="35797" y="932124"/>
            <a:ext cx="12033550" cy="3423299"/>
            <a:chOff x="35797" y="1522440"/>
            <a:chExt cx="12033550" cy="342329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143378B-4D3E-1381-E0F4-A5C3AAC25C29}"/>
                </a:ext>
              </a:extLst>
            </p:cNvPr>
            <p:cNvGrpSpPr/>
            <p:nvPr/>
          </p:nvGrpSpPr>
          <p:grpSpPr>
            <a:xfrm>
              <a:off x="35797" y="1539236"/>
              <a:ext cx="3934212" cy="3392204"/>
              <a:chOff x="7396704" y="1860349"/>
              <a:chExt cx="4151294" cy="3606776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C936D545-0F84-1E67-2331-13E7A129E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490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Convergence of the spatial operators - </a:t>
                    </a:r>
                    <a14:m>
                      <m:oMath xmlns:m="http://schemas.openxmlformats.org/officeDocument/2006/math"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 transport equation (Test-case: 1)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49086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6DA14C9-5C9D-4939-D286-B87A6CCA9718}"/>
                </a:ext>
              </a:extLst>
            </p:cNvPr>
            <p:cNvGrpSpPr/>
            <p:nvPr/>
          </p:nvGrpSpPr>
          <p:grpSpPr>
            <a:xfrm>
              <a:off x="4074270" y="1539236"/>
              <a:ext cx="3934212" cy="3406503"/>
              <a:chOff x="7396704" y="1860349"/>
              <a:chExt cx="4151294" cy="3621980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2919E40-7322-795E-2D33-AA8DB1330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2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Convergence of the spatial operators -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 transport equation (Test-case: 2)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6410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7755204-178C-2D46-39A8-59B9EE4E6C58}"/>
                </a:ext>
              </a:extLst>
            </p:cNvPr>
            <p:cNvGrpSpPr/>
            <p:nvPr/>
          </p:nvGrpSpPr>
          <p:grpSpPr>
            <a:xfrm>
              <a:off x="8090343" y="1522440"/>
              <a:ext cx="3979004" cy="3409003"/>
              <a:chOff x="7373072" y="1842490"/>
              <a:chExt cx="4198558" cy="3624638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28A1F37-D589-991E-6192-487BDF903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73072" y="1842490"/>
                <a:ext cx="4198558" cy="317302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61"/>
                    <a:ext cx="3616351" cy="490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Convergence of the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1200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IN" sz="12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 SPH scheme for various equations of state</a:t>
                    </a:r>
                    <a14:m>
                      <m:oMath xmlns:m="http://schemas.openxmlformats.org/officeDocument/2006/math">
                        <m:r>
                          <a:rPr lang="en-IN" sz="1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61"/>
                    <a:ext cx="3616351" cy="49086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4560425"/>
                <a:ext cx="9741804" cy="2110539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fontScale="62500" lnSpcReduction="20000"/>
              </a:bodyPr>
              <a:lstStyle/>
              <a:p>
                <a:pPr marL="285750" indent="-285750"/>
                <a:r>
                  <a:rPr lang="en-IN" dirty="0">
                    <a:solidFill>
                      <a:srgbClr val="0070C0"/>
                    </a:solidFill>
                  </a:rPr>
                  <a:t>Observations</a:t>
                </a:r>
              </a:p>
              <a:p>
                <a:pPr marL="895335" lvl="1" indent="-285750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IN" b="0" dirty="0"/>
                  <a:t> SPH </a:t>
                </a:r>
                <a:r>
                  <a:rPr lang="en-IN" b="0" dirty="0">
                    <a:hlinkClick r:id="rId10" action="ppaction://hlinksldjump"/>
                  </a:rPr>
                  <a:t>discretisation</a:t>
                </a:r>
                <a:r>
                  <a:rPr lang="en-IN" b="0" dirty="0"/>
                  <a:t>:</a:t>
                </a:r>
              </a:p>
              <a:p>
                <a:pPr marL="1504919" lvl="2" indent="-285750"/>
                <a:r>
                  <a:rPr lang="en-IN" b="0" dirty="0"/>
                  <a:t>Variant with simplified transport equations is SOC</a:t>
                </a:r>
              </a:p>
              <a:p>
                <a:pPr marL="1504919" lvl="2" indent="-285750"/>
                <a:r>
                  <a:rPr lang="en-IN" dirty="0"/>
                  <a:t>Increased speed of sound </a:t>
                </a:r>
                <a:r>
                  <a:rPr lang="en-IN" dirty="0">
                    <a:sym typeface="Wingdings" panose="05000000000000000000" pitchFamily="2" charset="2"/>
                  </a:rPr>
                  <a:t> Improved accuracy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  <a:hlinkClick r:id="rId11" action="ppaction://hlinksldjump"/>
                  </a:rPr>
                  <a:t>EOS</a:t>
                </a:r>
                <a:r>
                  <a:rPr lang="en-IN" dirty="0">
                    <a:sym typeface="Wingdings" panose="05000000000000000000" pitchFamily="2" charset="2"/>
                  </a:rPr>
                  <a:t>: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Negligible effect on SOC &amp; accuracy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TaitEOS better captures the velocity field</a:t>
                </a:r>
              </a:p>
              <a:p>
                <a:pPr marL="895335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  <a:hlinkClick r:id="rId11" action="ppaction://hlinksldjump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𝑓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hlinkClick r:id="rId11" action="ppaction://hlinksldjump"/>
                          </a:rPr>
                          <m:t>𝑝𝑠𝑡</m:t>
                        </m:r>
                      </m:sub>
                    </m:sSub>
                  </m:oMath>
                </a14:m>
                <a:r>
                  <a:rPr lang="en-IN" dirty="0">
                    <a:sym typeface="Wingdings" panose="05000000000000000000" pitchFamily="2" charset="2"/>
                  </a:rPr>
                  <a:t>:</a:t>
                </a:r>
              </a:p>
              <a:p>
                <a:pPr marL="1504919" lvl="2" indent="-285750"/>
                <a:r>
                  <a:rPr lang="en-IN" dirty="0"/>
                  <a:t>No effect on the SOC or accuracy of the scheme</a:t>
                </a:r>
              </a:p>
              <a:p>
                <a:pPr marL="1504919" lvl="2" indent="-285750"/>
                <a:r>
                  <a:rPr lang="en-IN" dirty="0"/>
                  <a:t>No PST </a:t>
                </a:r>
                <a:r>
                  <a:rPr lang="en-IN" dirty="0">
                    <a:sym typeface="Wingdings" panose="05000000000000000000" pitchFamily="2" charset="2"/>
                  </a:rPr>
                  <a:t> </a:t>
                </a:r>
                <a:r>
                  <a:rPr lang="en-IN" dirty="0"/>
                  <a:t>Clustering of particles; Domain is no longer uniform</a:t>
                </a:r>
                <a:endParaRPr lang="en-IN" dirty="0">
                  <a:sym typeface="Wingdings" panose="05000000000000000000" pitchFamily="2" charset="2"/>
                </a:endParaRPr>
              </a:p>
              <a:p>
                <a:pPr marL="1504919" lvl="2" indent="-285750"/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endParaRPr lang="en-IN" b="0" dirty="0"/>
              </a:p>
              <a:p>
                <a:pPr marL="895335" lvl="1" indent="-285750"/>
                <a:endParaRPr dirty="0"/>
              </a:p>
            </p:txBody>
          </p:sp>
        </mc:Choice>
        <mc:Fallback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4560425"/>
                <a:ext cx="9741804" cy="2110539"/>
              </a:xfrm>
              <a:prstGeom prst="rect">
                <a:avLst/>
              </a:prstGeom>
              <a:blipFill>
                <a:blip r:embed="rId12"/>
                <a:stretch>
                  <a:fillRect l="-188" t="-26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AD9BAB-F986-39BF-0219-B54F71624AF8}"/>
              </a:ext>
            </a:extLst>
          </p:cNvPr>
          <p:cNvSpPr/>
          <p:nvPr/>
        </p:nvSpPr>
        <p:spPr>
          <a:xfrm>
            <a:off x="493776" y="4525790"/>
            <a:ext cx="6146015" cy="2072437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348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  <p:bldP spid="50" grpId="0" uiExpand="1" build="p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3" y="963200"/>
                <a:ext cx="7919577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fontScale="92500" lnSpcReduction="10000"/>
              </a:bodyPr>
              <a:lstStyle/>
              <a:p>
                <a:pPr marL="285750" indent="-285750"/>
                <a:r>
                  <a:rPr lang="en-IN" dirty="0"/>
                  <a:t>Lagrangian-averaged NS eqs. (LANS-</a:t>
                </a:r>
                <a14:m>
                  <m:oMath xmlns:m="http://schemas.openxmlformats.org/officeDocument/2006/math">
                    <m:r>
                      <a:rPr lang="en-IN" sz="1800" b="1" i="1" smtClean="0">
                        <a:solidFill>
                          <a:srgbClr val="202729"/>
                        </a:solidFill>
                        <a:effectLst/>
                        <a:latin typeface="Cambria Math" panose="02040503050406030204" pitchFamily="18" charset="0"/>
                        <a:ea typeface="Proxima Nova"/>
                        <a:cs typeface="Proxima Nova"/>
                      </a:rPr>
                      <m:t>𝜶</m:t>
                    </m:r>
                  </m:oMath>
                </a14:m>
                <a:r>
                  <a:rPr lang="en-IN" dirty="0"/>
                  <a:t>) Models</a:t>
                </a:r>
                <a:r>
                  <a:rPr lang="en-IN" baseline="30000" dirty="0"/>
                  <a:t>[1,2,3,4]</a:t>
                </a:r>
                <a:endParaRPr lang="en-IN" dirty="0"/>
              </a:p>
              <a:p>
                <a:pPr marL="895335" lvl="1" indent="-285750"/>
                <a:r>
                  <a:rPr lang="en-IN" dirty="0"/>
                  <a:t>Lagrangian-averaging</a:t>
                </a:r>
                <a:r>
                  <a:rPr lang="en-IN" baseline="30000" dirty="0"/>
                  <a:t>[1]</a:t>
                </a:r>
                <a:r>
                  <a:rPr lang="en-IN" dirty="0"/>
                  <a:t>: Performed at the level of variational principle from which NS eqs. are derived</a:t>
                </a:r>
                <a:endParaRPr lang="en-IN" sz="2000" b="1" i="1" dirty="0">
                  <a:solidFill>
                    <a:srgbClr val="202729"/>
                  </a:solidFill>
                  <a:effectLst/>
                  <a:latin typeface="Cambria Math" panose="02040503050406030204" pitchFamily="18" charset="0"/>
                  <a:ea typeface="Proxima Nova"/>
                  <a:cs typeface="Proxima Nova"/>
                </a:endParaRPr>
              </a:p>
              <a:p>
                <a:pPr marL="1504919" lvl="2" indent="-285750"/>
                <a14:m>
                  <m:oMath xmlns:m="http://schemas.openxmlformats.org/officeDocument/2006/math">
                    <m:r>
                      <a:rPr lang="en-IN" sz="2000" b="1" i="1" smtClean="0">
                        <a:solidFill>
                          <a:srgbClr val="202729"/>
                        </a:solidFill>
                        <a:effectLst/>
                        <a:latin typeface="Cambria Math" panose="02040503050406030204" pitchFamily="18" charset="0"/>
                        <a:ea typeface="Proxima Nova"/>
                        <a:cs typeface="Proxima Nova"/>
                      </a:rPr>
                      <m:t>𝜶</m:t>
                    </m:r>
                  </m:oMath>
                </a14:m>
                <a:r>
                  <a:rPr lang="en-IN" dirty="0"/>
                  <a:t> denotes scale of rapid fluctuations in the flow map</a:t>
                </a:r>
              </a:p>
              <a:p>
                <a:pPr marL="895335" lvl="1" indent="-285750"/>
                <a:r>
                  <a:rPr lang="en-IN" dirty="0"/>
                  <a:t>SPH-</a:t>
                </a:r>
                <a14:m>
                  <m:oMath xmlns:m="http://schemas.openxmlformats.org/officeDocument/2006/math">
                    <m:r>
                      <a:rPr lang="en-IN" sz="1800" b="1" i="1" smtClean="0">
                        <a:solidFill>
                          <a:srgbClr val="202729"/>
                        </a:solidFill>
                        <a:effectLst/>
                        <a:latin typeface="Cambria Math" panose="02040503050406030204" pitchFamily="18" charset="0"/>
                        <a:ea typeface="Proxima Nova"/>
                        <a:cs typeface="Proxima Nova"/>
                      </a:rPr>
                      <m:t>𝜶</m:t>
                    </m:r>
                  </m:oMath>
                </a14:m>
                <a:r>
                  <a:rPr lang="en-IN" dirty="0"/>
                  <a:t> model</a:t>
                </a:r>
                <a:r>
                  <a:rPr lang="en-IN" baseline="30000" dirty="0"/>
                  <a:t>[2]</a:t>
                </a:r>
                <a:r>
                  <a:rPr lang="en-IN" dirty="0"/>
                  <a:t> </a:t>
                </a:r>
                <a:r>
                  <a:rPr lang="en-IN" dirty="0">
                    <a:sym typeface="Wingdings" panose="05000000000000000000" pitchFamily="2" charset="2"/>
                  </a:rPr>
                  <a:t></a:t>
                </a:r>
                <a:r>
                  <a:rPr lang="en-IN" dirty="0"/>
                  <a:t> Initial models based on LANS-</a:t>
                </a:r>
                <a14:m>
                  <m:oMath xmlns:m="http://schemas.openxmlformats.org/officeDocument/2006/math">
                    <m:r>
                      <a:rPr lang="en-IN" sz="1800" b="1" i="1">
                        <a:solidFill>
                          <a:srgbClr val="202729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IN" dirty="0"/>
                  <a:t> eqs.</a:t>
                </a:r>
              </a:p>
              <a:p>
                <a:pPr marL="1504919" lvl="2" indent="-285750"/>
                <a:r>
                  <a:rPr lang="en-IN" dirty="0"/>
                  <a:t>Particle transport </a:t>
                </a:r>
                <a:r>
                  <a:rPr lang="en-IN" dirty="0">
                    <a:sym typeface="Wingdings" panose="05000000000000000000" pitchFamily="2" charset="2"/>
                  </a:rPr>
                  <a:t> S</a:t>
                </a:r>
                <a:r>
                  <a:rPr lang="en-IN" dirty="0"/>
                  <a:t>moothed velocity</a:t>
                </a:r>
              </a:p>
              <a:p>
                <a:pPr marL="1504919" lvl="2" indent="-285750"/>
                <a:r>
                  <a:rPr lang="en-IN" dirty="0"/>
                  <a:t>MOM eq. solved iteratively</a:t>
                </a:r>
              </a:p>
              <a:p>
                <a:pPr marL="895335" lvl="1" indent="-285750"/>
                <a:r>
                  <a:rPr lang="en-IN" dirty="0"/>
                  <a:t>SPH-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IN" dirty="0"/>
                  <a:t> model</a:t>
                </a:r>
                <a:r>
                  <a:rPr lang="en-IN" baseline="30000" dirty="0"/>
                  <a:t>[3,4] </a:t>
                </a:r>
                <a:r>
                  <a:rPr lang="en-IN" dirty="0">
                    <a:sym typeface="Wingdings" panose="05000000000000000000" pitchFamily="2" charset="2"/>
                  </a:rPr>
                  <a:t> Improvement of SPH-</a:t>
                </a:r>
                <a14:m>
                  <m:oMath xmlns:m="http://schemas.openxmlformats.org/officeDocument/2006/math">
                    <m:r>
                      <a:rPr lang="en-IN" b="1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IN" dirty="0"/>
                  <a:t> model</a:t>
                </a:r>
              </a:p>
              <a:p>
                <a:pPr marL="1504919" lvl="2" indent="-285750"/>
                <a:r>
                  <a:rPr lang="en-IN" dirty="0"/>
                  <a:t> Explicit MOM eq. with viscous term</a:t>
                </a:r>
              </a:p>
              <a:p>
                <a:pPr marL="895335" lvl="1" indent="-285750"/>
                <a:r>
                  <a:rPr lang="en-IN" dirty="0"/>
                  <a:t>Simulated 2D flow past a cylinder moving along a Lissajous curve</a:t>
                </a:r>
                <a:r>
                  <a:rPr lang="en-IN" baseline="30000" dirty="0"/>
                  <a:t>[4]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18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</m:ctrlPr>
                      </m:dPr>
                      <m:e>
                        <m:r>
                          <a:rPr lang="en-IN" sz="18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𝑅</m:t>
                        </m:r>
                        <m:r>
                          <a:rPr lang="en-IN" sz="18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𝑒</m:t>
                        </m:r>
                        <m:r>
                          <a:rPr lang="en-IN" sz="18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≈</m:t>
                        </m:r>
                        <m:sSup>
                          <m:sSupPr>
                            <m:ctrlP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10</m:t>
                            </m:r>
                          </m:e>
                          <m:sup>
                            <m: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3</m:t>
                            </m:r>
                          </m:sup>
                        </m:sSup>
                        <m:r>
                          <a:rPr lang="en-IN" sz="1800" b="0" i="1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,  </m:t>
                        </m:r>
                        <m:sSub>
                          <m:sSubPr>
                            <m:ctrlP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bPr>
                          <m:e>
                            <m: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𝑁</m:t>
                            </m:r>
                          </m:e>
                          <m:sub>
                            <m:r>
                              <a:rPr lang="en-IN" sz="1800" b="0" i="1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𝑖</m:t>
                            </m:r>
                          </m:sub>
                        </m:sSub>
                        <m:r>
                          <a:rPr lang="en-IN" sz="1800" b="0" i="1" smtClean="0">
                            <a:solidFill>
                              <a:srgbClr val="616161"/>
                            </a:solidFill>
                            <a:effectLst/>
                            <a:latin typeface="Cambria Math" panose="02040503050406030204" pitchFamily="18" charset="0"/>
                            <a:ea typeface="Proxima Nova"/>
                            <a:cs typeface="Proxima Nova"/>
                          </a:rPr>
                          <m:t>≈</m:t>
                        </m:r>
                        <m:sSup>
                          <m:sSupPr>
                            <m:ctrlP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</m:ctrlPr>
                          </m:sSupPr>
                          <m:e>
                            <m: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10</m:t>
                            </m:r>
                          </m:e>
                          <m:sup>
                            <m:r>
                              <a:rPr lang="en-IN" sz="1800" b="0" i="1" smtClean="0">
                                <a:solidFill>
                                  <a:srgbClr val="616161"/>
                                </a:solidFill>
                                <a:effectLst/>
                                <a:latin typeface="Cambria Math" panose="02040503050406030204" pitchFamily="18" charset="0"/>
                                <a:ea typeface="Proxima Nova"/>
                                <a:cs typeface="Proxima Nova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endParaRPr lang="en-IN" dirty="0"/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r>
                  <a:rPr lang="en-IN" dirty="0">
                    <a:solidFill>
                      <a:srgbClr val="0070C0"/>
                    </a:solidFill>
                  </a:rPr>
                  <a:t>Comments</a:t>
                </a:r>
              </a:p>
              <a:p>
                <a:pPr marL="1504919" lvl="2" indent="-285750"/>
                <a:r>
                  <a:rPr lang="en-US" dirty="0"/>
                  <a:t>Bounded </a:t>
                </a:r>
                <a:r>
                  <a:rPr lang="en-US" i="1" dirty="0"/>
                  <a:t>(no-slip) </a:t>
                </a:r>
                <a:r>
                  <a:rPr lang="en-US" dirty="0"/>
                  <a:t>flow implies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IN" b="1" i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𝐯</m:t>
                    </m:r>
                    <m:r>
                      <a:rPr lang="en-IN" b="1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IN" dirty="0">
                    <a:sym typeface="Wingdings" panose="05000000000000000000" pitchFamily="2" charset="2"/>
                  </a:rPr>
                  <a:t>is neither periodic/isotropic  Author prefers correlation functions over energy spectrum</a:t>
                </a:r>
                <a:endParaRPr lang="en-US" dirty="0"/>
              </a:p>
              <a:p>
                <a:pPr marL="1504919" lvl="2" indent="-285750"/>
                <a:r>
                  <a:rPr lang="en-US" dirty="0"/>
                  <a:t>Satisfactory results for velocity correlation functions, energy spectrum &amp; mixing with half the particle resolution of DNS</a:t>
                </a:r>
              </a:p>
              <a:p>
                <a:pPr marL="1504919" lvl="2" indent="-285750"/>
                <a:r>
                  <a:rPr lang="en-US" dirty="0"/>
                  <a:t>Flows with larger Reynolds numbers &amp; other boundary conditions, such as free surfaces need to be studied</a:t>
                </a:r>
                <a:endParaRPr dirty="0"/>
              </a:p>
            </p:txBody>
          </p:sp>
        </mc:Choice>
        <mc:Fallback xmlns=""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3" y="963200"/>
                <a:ext cx="7919577" cy="5452800"/>
              </a:xfrm>
              <a:prstGeom prst="rect">
                <a:avLst/>
              </a:prstGeom>
              <a:blipFill>
                <a:blip r:embed="rId4"/>
                <a:stretch>
                  <a:fillRect l="-23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0" name="Google Shape;340;p3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ctr" anchorCtr="0">
                <a:normAutofit/>
              </a:bodyPr>
              <a:lstStyle/>
              <a:p>
                <a:r>
                  <a:rPr lang="en-IN" b="1" dirty="0"/>
                  <a:t>LANS-based Model (SPH-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IN" b="1" dirty="0"/>
                  <a:t>)</a:t>
                </a:r>
                <a:endParaRPr b="1" dirty="0"/>
              </a:p>
            </p:txBody>
          </p:sp>
        </mc:Choice>
        <mc:Fallback>
          <p:sp>
            <p:nvSpPr>
              <p:cNvPr id="340" name="Google Shape;340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  <a:blipFill>
                <a:blip r:embed="rId5"/>
                <a:stretch>
                  <a:fillRect l="-770" b="-5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17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0" y="6213434"/>
            <a:ext cx="1157929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65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J. E. Marsden and S. Shkoller, “Global well-posedness for the Lagrangian averaged Navier-Stokes (LANS-</a:t>
            </a:r>
            <a:r>
              <a:rPr lang="el-GR" sz="65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α) </a:t>
            </a:r>
            <a:r>
              <a:rPr lang="en-US" sz="65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equations on bounded domains,” Philos. Trans. R. Soc. A Math. Phys. Eng. Sci., vol. 359, no. 1784, pp. 1449–1468, 2001, doi: 10.1098/rsta.2001.0852.</a:t>
            </a:r>
          </a:p>
          <a:p>
            <a:r>
              <a:rPr lang="fr-FR" sz="65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J. J. Monaghan, “SPH compressible turbulence,” vol. 852, pp. 843–852, Apr. 2002, doi: 10.1046/j.1365-8711.2002.05678.x.</a:t>
            </a:r>
          </a:p>
          <a:p>
            <a:r>
              <a:rPr lang="en-US" sz="65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[3] J. J. Monaghan, “A turbulence model for smoothed particle hydrodynamics,” Eur. J. Mech. B/Fluids, vol. 30, no. 4, pp. 360–370, 2011, doi: 10.1016/j.euromechflu.2011.04.002.</a:t>
            </a:r>
          </a:p>
          <a:p>
            <a:r>
              <a:rPr lang="en-US" sz="65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[4] J. J. Monaghan, “SPH-</a:t>
            </a:r>
            <a:r>
              <a:rPr lang="el-GR" sz="65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ϵ </a:t>
            </a:r>
            <a:r>
              <a:rPr lang="en-US" sz="65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simulation of 2D turbulence driven by a moving cylinder,” Eur. J. Mech. B/Fluids, vol. 65, pp. 486–493, 2017, doi: 10.1016/j.euromechflu.2017.03.011.</a:t>
            </a:r>
          </a:p>
        </p:txBody>
      </p:sp>
      <p:pic>
        <p:nvPicPr>
          <p:cNvPr id="5" name="Picture 4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widehat{\vect{v}}_i = \vect{v}_i - \varepsilon \sum_j \frac{m_j}{M_o} \VIJ K_{h', ij}&#10;\end{equation*}&#10;&#10;\end{document}" title="IguanaTex Bitmap Display">
            <a:extLst>
              <a:ext uri="{FF2B5EF4-FFF2-40B4-BE49-F238E27FC236}">
                <a16:creationId xmlns:a16="http://schemas.microsoft.com/office/drawing/2014/main" id="{430845E5-D14A-4457-0AF6-5DA5C05D860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6098" y="5096444"/>
            <a:ext cx="2740114" cy="55542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E99D7F2-B28E-5719-B014-67057BB54934}"/>
              </a:ext>
            </a:extLst>
          </p:cNvPr>
          <p:cNvGrpSpPr/>
          <p:nvPr/>
        </p:nvGrpSpPr>
        <p:grpSpPr>
          <a:xfrm>
            <a:off x="7869677" y="1254448"/>
            <a:ext cx="4322323" cy="3319294"/>
            <a:chOff x="7848624" y="956854"/>
            <a:chExt cx="4322323" cy="331929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B1B7F0E-B410-1563-A25A-21FA361C3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53941" y="956854"/>
              <a:ext cx="4111690" cy="300115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2733C-ED15-95D8-6272-0D9906C88CC1}"/>
                </a:ext>
              </a:extLst>
            </p:cNvPr>
            <p:cNvSpPr txBox="1"/>
            <p:nvPr/>
          </p:nvSpPr>
          <p:spPr>
            <a:xfrm>
              <a:off x="7848624" y="3999149"/>
              <a:ext cx="43223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tx1"/>
                  </a:solidFill>
                  <a:latin typeface="Proxima Nova"/>
                </a:rPr>
                <a:t>Fig</a:t>
              </a:r>
              <a:r>
                <a:rPr lang="en-IN" sz="1200" dirty="0">
                  <a:solidFill>
                    <a:schemeClr val="tx1"/>
                  </a:solidFill>
                  <a:latin typeface="Proxima Nova"/>
                </a:rPr>
                <a:t>: Stirring of coloured particles</a:t>
              </a:r>
              <a:r>
                <a:rPr lang="en-US" sz="1200" dirty="0">
                  <a:solidFill>
                    <a:schemeClr val="tx1"/>
                  </a:solidFill>
                  <a:latin typeface="Proxima Nova"/>
                </a:rPr>
                <a:t>. </a:t>
              </a:r>
              <a:r>
                <a:rPr lang="en-IN" sz="1200" dirty="0">
                  <a:solidFill>
                    <a:schemeClr val="tx1"/>
                  </a:solidFill>
                  <a:latin typeface="Proxima Nova"/>
                </a:rPr>
                <a:t>(Rep: </a:t>
              </a:r>
              <a:r>
                <a:rPr lang="en-IN" sz="1200" dirty="0">
                  <a:solidFill>
                    <a:schemeClr val="tx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Monaghan2017</a:t>
              </a:r>
              <a:r>
                <a:rPr lang="en-IN" sz="1200" dirty="0">
                  <a:solidFill>
                    <a:schemeClr val="tx1"/>
                  </a:solidFill>
                  <a:latin typeface="Proxima Nova"/>
                </a:rPr>
                <a:t>)</a:t>
              </a: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E3255AA-D399-995D-9E59-9C7870E01459}"/>
              </a:ext>
            </a:extLst>
          </p:cNvPr>
          <p:cNvSpPr/>
          <p:nvPr/>
        </p:nvSpPr>
        <p:spPr>
          <a:xfrm>
            <a:off x="649925" y="4296742"/>
            <a:ext cx="7219752" cy="2004998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190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  <p:bldP spid="346" grpId="0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0" name="Google Shape;340;p3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ctr" anchorCtr="0">
                <a:normAutofit/>
              </a:bodyPr>
              <a:lstStyle/>
              <a:p>
                <a:r>
                  <a:rPr lang="en-IN" b="1" dirty="0"/>
                  <a:t>LANS-based Model (SPH-</a:t>
                </a:r>
                <a14:m>
                  <m:oMath xmlns:m="http://schemas.openxmlformats.org/officeDocument/2006/math">
                    <m:r>
                      <a:rPr lang="en-IN" b="1" i="1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IN" b="1" dirty="0"/>
                  <a:t>) Analysis</a:t>
                </a:r>
                <a:endParaRPr b="1" dirty="0"/>
              </a:p>
            </p:txBody>
          </p:sp>
        </mc:Choice>
        <mc:Fallback>
          <p:sp>
            <p:nvSpPr>
              <p:cNvPr id="340" name="Google Shape;340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  <a:blipFill>
                <a:blip r:embed="rId3"/>
                <a:stretch>
                  <a:fillRect l="-770" b="-5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18</a:t>
            </a:fld>
            <a:endParaRPr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E888C0D-2E71-B548-2DD1-E312F12EC93A}"/>
              </a:ext>
            </a:extLst>
          </p:cNvPr>
          <p:cNvGrpSpPr/>
          <p:nvPr/>
        </p:nvGrpSpPr>
        <p:grpSpPr>
          <a:xfrm>
            <a:off x="35797" y="932124"/>
            <a:ext cx="12033550" cy="3409003"/>
            <a:chOff x="35797" y="1522440"/>
            <a:chExt cx="12033550" cy="340900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143378B-4D3E-1381-E0F4-A5C3AAC25C29}"/>
                </a:ext>
              </a:extLst>
            </p:cNvPr>
            <p:cNvGrpSpPr/>
            <p:nvPr/>
          </p:nvGrpSpPr>
          <p:grpSpPr>
            <a:xfrm>
              <a:off x="35797" y="1539236"/>
              <a:ext cx="3934212" cy="3392204"/>
              <a:chOff x="7396704" y="1860349"/>
              <a:chExt cx="4151294" cy="3606776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C936D545-0F84-1E67-2331-13E7A129E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490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Convergence of the SPH-</a:t>
                    </a:r>
                    <a14:m>
                      <m:oMath xmlns:m="http://schemas.openxmlformats.org/officeDocument/2006/math"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 scheme without and with gradient correction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49086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888"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6DA14C9-5C9D-4939-D286-B87A6CCA9718}"/>
                </a:ext>
              </a:extLst>
            </p:cNvPr>
            <p:cNvGrpSpPr/>
            <p:nvPr/>
          </p:nvGrpSpPr>
          <p:grpSpPr>
            <a:xfrm>
              <a:off x="4074270" y="1539236"/>
              <a:ext cx="3934212" cy="3392204"/>
              <a:chOff x="7396704" y="1860349"/>
              <a:chExt cx="4151294" cy="3606778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2919E40-7322-795E-2D33-AA8DB1330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2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9"/>
                    <a:ext cx="3616351" cy="4908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Convergence of the SPH-</a:t>
                    </a:r>
                    <a:r>
                      <a:rPr lang="en-IN" sz="1200" dirty="0"/>
                      <a:t>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 scheme for various values of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9"/>
                    <a:ext cx="3616351" cy="49086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1316"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7755204-178C-2D46-39A8-59B9EE4E6C58}"/>
                </a:ext>
              </a:extLst>
            </p:cNvPr>
            <p:cNvGrpSpPr/>
            <p:nvPr/>
          </p:nvGrpSpPr>
          <p:grpSpPr>
            <a:xfrm>
              <a:off x="8090343" y="1522440"/>
              <a:ext cx="3979004" cy="3409003"/>
              <a:chOff x="7373072" y="1842490"/>
              <a:chExt cx="4198558" cy="3624638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28A1F37-D589-991E-6192-487BDF903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73072" y="1842490"/>
                <a:ext cx="4198558" cy="317302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61"/>
                    <a:ext cx="3616351" cy="490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Convergence of the SPH-</a:t>
                    </a:r>
                    <a:r>
                      <a:rPr lang="en-IN" sz="1200" dirty="0"/>
                      <a:t>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 scheme for various </a:t>
                    </a:r>
                    <a:r>
                      <a:rPr lang="en-IN" sz="1200" dirty="0">
                        <a:latin typeface="Proxima Nova"/>
                      </a:rPr>
                      <a:t>equations of state</a:t>
                    </a:r>
                    <a:r>
                      <a:rPr lang="en-US" sz="1200" dirty="0">
                        <a:latin typeface="Proxima Nova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61"/>
                    <a:ext cx="3616351" cy="49086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1316"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0" y="4560425"/>
                <a:ext cx="9263825" cy="2110539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marL="285750" indent="-285750"/>
                <a:r>
                  <a:rPr lang="en-IN" sz="1400" dirty="0">
                    <a:solidFill>
                      <a:srgbClr val="0070C0"/>
                    </a:solidFill>
                  </a:rPr>
                  <a:t>Observations</a:t>
                </a:r>
              </a:p>
              <a:p>
                <a:pPr marL="895335" lvl="1" indent="-285750"/>
                <a:r>
                  <a:rPr lang="en-IN" sz="1400" dirty="0"/>
                  <a:t>Gradient correction: No effect on the SOC, accuracy, velocity field or energy spectrum of the scheme</a:t>
                </a:r>
              </a:p>
              <a:p>
                <a:pPr marL="895335" lvl="1" indent="-285750"/>
                <a14:m>
                  <m:oMath xmlns:m="http://schemas.openxmlformats.org/officeDocument/2006/math">
                    <m:r>
                      <a:rPr lang="en-IN" sz="1400" i="1">
                        <a:latin typeface="Cambria Math" panose="02040503050406030204" pitchFamily="18" charset="0"/>
                        <a:hlinkClick r:id="rId10" action="ppaction://hlinksldjump"/>
                      </a:rPr>
                      <m:t>𝜖</m:t>
                    </m:r>
                  </m:oMath>
                </a14:m>
                <a:r>
                  <a:rPr lang="en-IN" sz="1400" dirty="0"/>
                  <a:t> : No effect on the SOC or accuracy of the scheme; Increased </a:t>
                </a:r>
                <a14:m>
                  <m:oMath xmlns:m="http://schemas.openxmlformats.org/officeDocument/2006/math">
                    <m:r>
                      <a:rPr lang="en-IN" sz="14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IN" sz="1400" dirty="0"/>
                  <a:t> </a:t>
                </a:r>
                <a:r>
                  <a:rPr lang="en-IN" sz="1400" dirty="0">
                    <a:sym typeface="Wingdings" panose="05000000000000000000" pitchFamily="2" charset="2"/>
                  </a:rPr>
                  <a:t> More diffused velocity field</a:t>
                </a:r>
              </a:p>
              <a:p>
                <a:pPr marL="895335" lvl="1" indent="-285750"/>
                <a:r>
                  <a:rPr lang="en-IN" sz="1400" dirty="0">
                    <a:sym typeface="Wingdings" panose="05000000000000000000" pitchFamily="2" charset="2"/>
                  </a:rPr>
                  <a:t>EOS: </a:t>
                </a:r>
                <a:r>
                  <a:rPr lang="en-IN" sz="1400" dirty="0"/>
                  <a:t>No effect on the SOC, accuracy, velocity field or energy spectrum of the scheme</a:t>
                </a:r>
              </a:p>
              <a:p>
                <a:pPr marL="895335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lang="ar-AE" sz="1400" i="1">
                            <a:latin typeface="Cambria Math" panose="02040503050406030204" pitchFamily="18" charset="0"/>
                            <a:hlinkClick r:id="rId10" action="ppaction://hlinksldjump"/>
                          </a:rPr>
                        </m:ctrlPr>
                      </m:sSubPr>
                      <m:e>
                        <m:r>
                          <a:rPr lang="ar-AE" sz="1400" i="1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𝑓</m:t>
                        </m:r>
                      </m:e>
                      <m:sub>
                        <m:r>
                          <a:rPr lang="ar-AE" sz="1400" i="1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𝑝𝑠</m:t>
                        </m:r>
                        <m:r>
                          <a:rPr lang="ar-AE" sz="1400" i="1" smtClean="0">
                            <a:latin typeface="Cambria Math" panose="02040503050406030204" pitchFamily="18" charset="0"/>
                            <a:hlinkClick r:id="rId10" action="ppaction://hlinksldjump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r-AE" sz="1400" dirty="0">
                    <a:sym typeface="Wingdings" panose="05000000000000000000" pitchFamily="2" charset="2"/>
                  </a:rPr>
                  <a:t> </a:t>
                </a:r>
                <a:r>
                  <a:rPr lang="en-IN" sz="1400" dirty="0">
                    <a:sym typeface="Wingdings" panose="05000000000000000000" pitchFamily="2" charset="2"/>
                  </a:rPr>
                  <a:t>:</a:t>
                </a:r>
              </a:p>
              <a:p>
                <a:pPr marL="1504919" lvl="2" indent="-285750"/>
                <a:r>
                  <a:rPr lang="en-IN" sz="1400" dirty="0">
                    <a:sym typeface="Wingdings" panose="05000000000000000000" pitchFamily="2" charset="2"/>
                  </a:rPr>
                  <a:t>Larger values  Reduced magnitude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sz="1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𝐿</m:t>
                        </m:r>
                      </m:e>
                      <m:sub>
                        <m:r>
                          <a:rPr lang="en-IN" sz="1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1400" dirty="0"/>
                  <a:t>error but no apparent effect on SOC</a:t>
                </a:r>
              </a:p>
              <a:p>
                <a:pPr marL="1504919" lvl="2" indent="-285750"/>
                <a:r>
                  <a:rPr lang="en-IN" sz="1400" dirty="0"/>
                  <a:t>Larger values/No PST </a:t>
                </a:r>
                <a:r>
                  <a:rPr lang="en-IN" sz="1400" dirty="0">
                    <a:sym typeface="Wingdings" panose="05000000000000000000" pitchFamily="2" charset="2"/>
                  </a:rPr>
                  <a:t> </a:t>
                </a:r>
                <a:r>
                  <a:rPr lang="en-IN" sz="1400" dirty="0"/>
                  <a:t>Clustering of particles; Domain is no longer uniform</a:t>
                </a:r>
                <a:endParaRPr lang="ar-AE" sz="1400" dirty="0"/>
              </a:p>
            </p:txBody>
          </p:sp>
        </mc:Choice>
        <mc:Fallback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0" y="4560425"/>
                <a:ext cx="9263825" cy="2110539"/>
              </a:xfrm>
              <a:prstGeom prst="rect">
                <a:avLst/>
              </a:prstGeom>
              <a:blipFill>
                <a:blip r:embed="rId11"/>
                <a:stretch>
                  <a:fillRect l="-1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AD9BAB-F986-39BF-0219-B54F71624AF8}"/>
              </a:ext>
            </a:extLst>
          </p:cNvPr>
          <p:cNvSpPr/>
          <p:nvPr/>
        </p:nvSpPr>
        <p:spPr>
          <a:xfrm>
            <a:off x="493777" y="4525790"/>
            <a:ext cx="8743742" cy="2072437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236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  <p:bldP spid="50" grpId="0" uiExpand="1" build="p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US" b="1" dirty="0"/>
              <a:t>Long-time Simulation - Taylor-Green Vortex Problem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4A1D9D7-F5DA-55B3-9997-E4EA7518CB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3524431"/>
                  </p:ext>
                </p:extLst>
              </p:nvPr>
            </p:nvGraphicFramePr>
            <p:xfrm>
              <a:off x="160732" y="2267391"/>
              <a:ext cx="11857208" cy="4119688"/>
            </p:xfrm>
            <a:graphic>
              <a:graphicData uri="http://schemas.openxmlformats.org/drawingml/2006/table">
                <a:tbl>
                  <a:tblPr firstRow="1" bandRow="1">
                    <a:tableStyleId>{9DCAF9ED-07DC-4A11-8D7F-57B35C25682E}</a:tableStyleId>
                  </a:tblPr>
                  <a:tblGrid>
                    <a:gridCol w="1240954">
                      <a:extLst>
                        <a:ext uri="{9D8B030D-6E8A-4147-A177-3AD203B41FA5}">
                          <a16:colId xmlns:a16="http://schemas.microsoft.com/office/drawing/2014/main" val="2591987243"/>
                        </a:ext>
                      </a:extLst>
                    </a:gridCol>
                    <a:gridCol w="3166452">
                      <a:extLst>
                        <a:ext uri="{9D8B030D-6E8A-4147-A177-3AD203B41FA5}">
                          <a16:colId xmlns:a16="http://schemas.microsoft.com/office/drawing/2014/main" val="542017181"/>
                        </a:ext>
                      </a:extLst>
                    </a:gridCol>
                    <a:gridCol w="1048563">
                      <a:extLst>
                        <a:ext uri="{9D8B030D-6E8A-4147-A177-3AD203B41FA5}">
                          <a16:colId xmlns:a16="http://schemas.microsoft.com/office/drawing/2014/main" val="764684609"/>
                        </a:ext>
                      </a:extLst>
                    </a:gridCol>
                    <a:gridCol w="975890">
                      <a:extLst>
                        <a:ext uri="{9D8B030D-6E8A-4147-A177-3AD203B41FA5}">
                          <a16:colId xmlns:a16="http://schemas.microsoft.com/office/drawing/2014/main" val="723197640"/>
                        </a:ext>
                      </a:extLst>
                    </a:gridCol>
                    <a:gridCol w="1058945">
                      <a:extLst>
                        <a:ext uri="{9D8B030D-6E8A-4147-A177-3AD203B41FA5}">
                          <a16:colId xmlns:a16="http://schemas.microsoft.com/office/drawing/2014/main" val="3975828819"/>
                        </a:ext>
                      </a:extLst>
                    </a:gridCol>
                    <a:gridCol w="529472">
                      <a:extLst>
                        <a:ext uri="{9D8B030D-6E8A-4147-A177-3AD203B41FA5}">
                          <a16:colId xmlns:a16="http://schemas.microsoft.com/office/drawing/2014/main" val="1948534913"/>
                        </a:ext>
                      </a:extLst>
                    </a:gridCol>
                    <a:gridCol w="1868726">
                      <a:extLst>
                        <a:ext uri="{9D8B030D-6E8A-4147-A177-3AD203B41FA5}">
                          <a16:colId xmlns:a16="http://schemas.microsoft.com/office/drawing/2014/main" val="1599232677"/>
                        </a:ext>
                      </a:extLst>
                    </a:gridCol>
                    <a:gridCol w="1968206">
                      <a:extLst>
                        <a:ext uri="{9D8B030D-6E8A-4147-A177-3AD203B41FA5}">
                          <a16:colId xmlns:a16="http://schemas.microsoft.com/office/drawing/2014/main" val="3316524211"/>
                        </a:ext>
                      </a:extLst>
                    </a:gridCol>
                  </a:tblGrid>
                  <a:tr h="6776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dirty="0">
                              <a:effectLst/>
                              <a:latin typeface="Proxima Nova"/>
                            </a:rPr>
                            <a:t>Turbulence Model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dirty="0">
                              <a:effectLst/>
                              <a:latin typeface="Proxima Nova"/>
                            </a:rPr>
                            <a:t>Scheme Name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dirty="0">
                              <a:effectLst/>
                              <a:latin typeface="Proxima Nova"/>
                            </a:rPr>
                            <a:t>PST Frequency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dirty="0">
                              <a:effectLst/>
                              <a:latin typeface="Proxima Nova"/>
                            </a:rPr>
                            <a:t>Equation of State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dirty="0">
                              <a:effectLst/>
                              <a:latin typeface="Proxima Nova"/>
                            </a:rPr>
                            <a:t>Integrator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dirty="0">
                              <a:effectLst/>
                              <a:latin typeface="Proxima Nova"/>
                            </a:rPr>
                            <a:t>CFL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dirty="0">
                              <a:effectLst/>
                              <a:latin typeface="Proxima Nova"/>
                            </a:rPr>
                            <a:t>Scheme-specific Parameters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effectLst/>
                              <a:latin typeface="Proxima Nova"/>
                            </a:rPr>
                            <a:t>Time Taken (s) </a:t>
                          </a:r>
                          <a14:m>
                            <m:oMath xmlns:m="http://schemas.openxmlformats.org/officeDocument/2006/math">
                              <m:r>
                                <a:rPr lang="en-IN" sz="1400" b="1" smtClean="0">
                                  <a:effectLst/>
                                  <a:latin typeface="Proxima Nova"/>
                                </a:rPr>
                                <m:t>(</m:t>
                              </m:r>
                              <m:r>
                                <a:rPr lang="en-IN" sz="1400" b="1" smtClean="0">
                                  <a:effectLst/>
                                  <a:latin typeface="Proxima Nova"/>
                                </a:rPr>
                                <m:t>𝑵</m:t>
                              </m:r>
                              <m:r>
                                <a:rPr lang="en-IN" sz="1400" b="1" smtClean="0">
                                  <a:effectLst/>
                                  <a:latin typeface="Proxima Nova"/>
                                </a:rPr>
                                <m:t>=</m:t>
                              </m:r>
                              <m:r>
                                <a:rPr lang="en-IN" sz="1400" b="1" smtClean="0">
                                  <a:effectLst/>
                                  <a:latin typeface="Proxima Nova"/>
                                </a:rPr>
                                <m:t>𝟐𝟎</m:t>
                              </m:r>
                              <m:sSup>
                                <m:sSupPr>
                                  <m:ctrlPr>
                                    <a:rPr lang="en-IN" sz="1400" b="1" smtClean="0">
                                      <a:effectLst/>
                                      <a:latin typeface="Proxima Nova"/>
                                    </a:rPr>
                                  </m:ctrlPr>
                                </m:sSupPr>
                                <m:e>
                                  <m:r>
                                    <a:rPr lang="en-IN" sz="1400" b="1" smtClean="0">
                                      <a:effectLst/>
                                      <a:latin typeface="Proxima Nova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IN" sz="1400" b="1" smtClean="0">
                                      <a:effectLst/>
                                      <a:latin typeface="Proxima Nova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IN" sz="1400" b="1" smtClean="0">
                                  <a:effectLst/>
                                  <a:latin typeface="Proxima Nova"/>
                                </a:rPr>
                                <m:t>, </m:t>
                              </m:r>
                              <m:r>
                                <a:rPr lang="en-IN" sz="1400" b="1" smtClean="0">
                                  <a:effectLst/>
                                  <a:latin typeface="Proxima Nova"/>
                                </a:rPr>
                                <m:t>𝑹𝒆</m:t>
                              </m:r>
                              <m:r>
                                <a:rPr lang="en-IN" sz="1400" b="1" smtClean="0">
                                  <a:effectLst/>
                                  <a:latin typeface="Proxima Nova"/>
                                </a:rPr>
                                <m:t>=</m:t>
                              </m:r>
                              <m:r>
                                <a:rPr lang="en-IN" sz="1400" b="1" smtClean="0">
                                  <a:effectLst/>
                                  <a:latin typeface="Proxima Nova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IN" sz="1400" b="1" smtClean="0">
                                      <a:effectLst/>
                                      <a:latin typeface="Proxima Nova"/>
                                    </a:rPr>
                                  </m:ctrlPr>
                                </m:sSupPr>
                                <m:e>
                                  <m:r>
                                    <a:rPr lang="en-IN" sz="1400" b="1" smtClean="0">
                                      <a:effectLst/>
                                      <a:latin typeface="Proxima Nova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IN" sz="1400" b="1" smtClean="0">
                                      <a:effectLst/>
                                      <a:latin typeface="Proxima Nova"/>
                                    </a:rPr>
                                    <m:t>𝟓</m:t>
                                  </m:r>
                                </m:sup>
                              </m:sSup>
                              <m:r>
                                <a:rPr lang="en-IN" sz="1400" b="1" smtClean="0">
                                  <a:effectLst/>
                                  <a:latin typeface="Proxima Nova"/>
                                </a:rPr>
                                <m:t>)</m:t>
                              </m:r>
                            </m:oMath>
                          </a14:m>
                          <a:endParaRPr lang="en-US" sz="1400" b="1" dirty="0">
                            <a:effectLst/>
                            <a:latin typeface="Proxima Nova"/>
                          </a:endParaRPr>
                        </a:p>
                      </a:txBody>
                      <a:tcPr marL="41904" marR="41904" marT="20952" marB="20952" anchor="ctr"/>
                    </a:tc>
                    <a:extLst>
                      <a:ext uri="{0D108BD9-81ED-4DB2-BD59-A6C34878D82A}">
                        <a16:rowId xmlns:a16="http://schemas.microsoft.com/office/drawing/2014/main" val="436064113"/>
                      </a:ext>
                    </a:extLst>
                  </a:tr>
                  <a:tr h="10000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dirty="0">
                              <a:latin typeface="Proxima Nova"/>
                            </a:rPr>
                            <a:t>Viscosity – based</a:t>
                          </a:r>
                        </a:p>
                        <a:p>
                          <a:pPr algn="ctr"/>
                          <a:r>
                            <a:rPr lang="en-IN" sz="1400" i="1" dirty="0">
                              <a:latin typeface="Proxima Nova"/>
                            </a:rPr>
                            <a:t>(Standard Lagrangian)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Proxima Nova"/>
                            </a:rPr>
                            <a:t>Lagrangian with iterative PST and coupled_c viscosity formulation</a:t>
                          </a:r>
                        </a:p>
                        <a:p>
                          <a:pPr algn="ctr"/>
                          <a:r>
                            <a:rPr lang="en-US" sz="1400" dirty="0">
                              <a:latin typeface="Proxima Nova"/>
                            </a:rPr>
                            <a:t>(</a:t>
                          </a:r>
                          <a:r>
                            <a:rPr lang="en-US" sz="1400" b="1" dirty="0">
                              <a:solidFill>
                                <a:srgbClr val="0070C0"/>
                              </a:solidFill>
                              <a:latin typeface="Proxima Nova"/>
                            </a:rPr>
                            <a:t>L-IPST-C</a:t>
                          </a:r>
                          <a:r>
                            <a:rPr lang="en-US" sz="1400" dirty="0">
                              <a:latin typeface="Proxima Nova"/>
                            </a:rPr>
                            <a:t>)</a:t>
                          </a:r>
                          <a:endParaRPr lang="en-IN" sz="1400" dirty="0">
                            <a:latin typeface="Proxima Nov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10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TaitEOS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PEC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>
                              <a:effectLst/>
                              <a:latin typeface="Proxima Nova"/>
                            </a:rPr>
                            <a:t>1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b="1" dirty="0">
                              <a:effectLst/>
                              <a:latin typeface="Proxima Nova"/>
                            </a:rPr>
                            <a:t>---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5900</a:t>
                          </a:r>
                        </a:p>
                      </a:txBody>
                      <a:tcPr marL="41904" marR="41904" marT="20952" marB="20952" anchor="ctr"/>
                    </a:tc>
                    <a:extLst>
                      <a:ext uri="{0D108BD9-81ED-4DB2-BD59-A6C34878D82A}">
                        <a16:rowId xmlns:a16="http://schemas.microsoft.com/office/drawing/2014/main" val="2282524393"/>
                      </a:ext>
                    </a:extLst>
                  </a:tr>
                  <a:tr h="6776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dirty="0">
                              <a:latin typeface="Proxima Nova"/>
                            </a:rPr>
                            <a:t>LES – based</a:t>
                          </a:r>
                        </a:p>
                        <a:p>
                          <a:pPr algn="ctr"/>
                          <a:r>
                            <a:rPr lang="en-IN" sz="1400" i="1" dirty="0">
                              <a:latin typeface="Proxima Nova"/>
                            </a:rPr>
                            <a:t>(Explicit P-EOS)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dirty="0">
                              <a:solidFill>
                                <a:srgbClr val="0070C0"/>
                              </a:solidFill>
                              <a:latin typeface="Proxima Nova"/>
                            </a:rPr>
                            <a:t>SPH-LES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10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IN" sz="1300" b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202729"/>
                              </a:solidFill>
                              <a:effectLst/>
                              <a:uLnTx/>
                              <a:uFillTx/>
                              <a:latin typeface="Proxima Nova"/>
                              <a:sym typeface="Arial"/>
                            </a:rPr>
                            <a:t>TaitEOS</a:t>
                          </a:r>
                          <a:endParaRPr kumimoji="0" lang="en-IN" sz="13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202729"/>
                            </a:solidFill>
                            <a:effectLst/>
                            <a:uLnTx/>
                            <a:uFillTx/>
                            <a:latin typeface="Proxima Nova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PEC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1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Viscous models=[SMAG, SMAG-MCG, SIGMA];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b="1" dirty="0">
                              <a:effectLst/>
                              <a:latin typeface="Proxima Nova"/>
                            </a:rPr>
                            <a:t>---</a:t>
                          </a:r>
                        </a:p>
                      </a:txBody>
                      <a:tcPr marL="41904" marR="41904" marT="20952" marB="20952" anchor="ctr"/>
                    </a:tc>
                    <a:extLst>
                      <a:ext uri="{0D108BD9-81ED-4DB2-BD59-A6C34878D82A}">
                        <a16:rowId xmlns:a16="http://schemas.microsoft.com/office/drawing/2014/main" val="1284086368"/>
                      </a:ext>
                    </a:extLst>
                  </a:tr>
                  <a:tr h="5701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dirty="0">
                              <a:latin typeface="Proxima Nova"/>
                            </a:rPr>
                            <a:t>Lagrangian-LES – based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dirty="0">
                              <a:solidFill>
                                <a:srgbClr val="0070C0"/>
                              </a:solidFill>
                              <a:latin typeface="Proxima Nova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IN" sz="1400" b="1" smtClean="0">
                                  <a:solidFill>
                                    <a:srgbClr val="0070C0"/>
                                  </a:solidFill>
                                  <a:latin typeface="Proxima Nova"/>
                                </a:rPr>
                                <m:t>𝜹</m:t>
                              </m:r>
                            </m:oMath>
                          </a14:m>
                          <a:r>
                            <a:rPr lang="en-IN" sz="1400" b="1" dirty="0">
                              <a:solidFill>
                                <a:srgbClr val="0070C0"/>
                              </a:solidFill>
                              <a:latin typeface="Proxima Nova"/>
                            </a:rPr>
                            <a:t>-LES-SPH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10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IN" sz="1300" b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202729"/>
                              </a:solidFill>
                              <a:effectLst/>
                              <a:uLnTx/>
                              <a:uFillTx/>
                              <a:latin typeface="Proxima Nova"/>
                              <a:sym typeface="Arial"/>
                            </a:rPr>
                            <a:t>TaitEOS</a:t>
                          </a:r>
                          <a:endParaRPr kumimoji="0" lang="en-IN" sz="13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202729"/>
                            </a:solidFill>
                            <a:effectLst/>
                            <a:uLnTx/>
                            <a:uFillTx/>
                            <a:latin typeface="Proxima Nova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RK2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1.5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No gradient correction;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8200</a:t>
                          </a:r>
                        </a:p>
                      </a:txBody>
                      <a:tcPr marL="41904" marR="41904" marT="20952" marB="20952" anchor="ctr"/>
                    </a:tc>
                    <a:extLst>
                      <a:ext uri="{0D108BD9-81ED-4DB2-BD59-A6C34878D82A}">
                        <a16:rowId xmlns:a16="http://schemas.microsoft.com/office/drawing/2014/main" val="651025830"/>
                      </a:ext>
                    </a:extLst>
                  </a:tr>
                  <a:tr h="5701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dirty="0">
                              <a:latin typeface="Proxima Nova"/>
                            </a:rPr>
                            <a:t>RANS – based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IN" sz="1400" b="1" smtClean="0">
                                  <a:solidFill>
                                    <a:srgbClr val="0070C0"/>
                                  </a:solidFill>
                                  <a:latin typeface="Proxima Nova"/>
                                </a:rPr>
                                <m:t>𝒌</m:t>
                              </m:r>
                              <m:r>
                                <a:rPr lang="en-IN" sz="1400" b="1" smtClean="0">
                                  <a:solidFill>
                                    <a:srgbClr val="0070C0"/>
                                  </a:solidFill>
                                  <a:latin typeface="Proxima Nova"/>
                                </a:rPr>
                                <m:t>−</m:t>
                              </m:r>
                              <m:r>
                                <a:rPr lang="en-IN" sz="1400" b="1" smtClean="0">
                                  <a:solidFill>
                                    <a:srgbClr val="0070C0"/>
                                  </a:solidFill>
                                  <a:latin typeface="Proxima Nova"/>
                                </a:rPr>
                                <m:t>𝝐</m:t>
                              </m:r>
                            </m:oMath>
                          </a14:m>
                          <a:r>
                            <a:rPr lang="en-IN" sz="1400" b="1" dirty="0">
                              <a:solidFill>
                                <a:srgbClr val="0070C0"/>
                              </a:solidFill>
                              <a:latin typeface="Proxima Nova"/>
                            </a:rPr>
                            <a:t> SPH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10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IN" sz="1300" b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202729"/>
                              </a:solidFill>
                              <a:effectLst/>
                              <a:uLnTx/>
                              <a:uFillTx/>
                              <a:latin typeface="Proxima Nova"/>
                              <a:sym typeface="Arial"/>
                            </a:rPr>
                            <a:t>TaitEOS</a:t>
                          </a:r>
                          <a:endParaRPr kumimoji="0" lang="en-IN" sz="13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202729"/>
                            </a:solidFill>
                            <a:effectLst/>
                            <a:uLnTx/>
                            <a:uFillTx/>
                            <a:latin typeface="Proxima Nova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IN" sz="1300" b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202729"/>
                              </a:solidFill>
                              <a:effectLst/>
                              <a:uLnTx/>
                              <a:uFillTx/>
                              <a:latin typeface="Proxima Nova"/>
                              <a:sym typeface="Arial"/>
                            </a:rPr>
                            <a:t>PEC</a:t>
                          </a:r>
                          <a:endParaRPr lang="en-IN" sz="1300" dirty="0">
                            <a:effectLst/>
                            <a:latin typeface="Proxima Nova"/>
                          </a:endParaRP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>
                              <a:effectLst/>
                              <a:latin typeface="Proxima Nova"/>
                            </a:rPr>
                            <a:t>1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Simplified </a:t>
                          </a:r>
                          <a14:m>
                            <m:oMath xmlns:m="http://schemas.openxmlformats.org/officeDocument/2006/math">
                              <m:r>
                                <a:rPr lang="en-IN" sz="1300" b="0" smtClean="0">
                                  <a:effectLst/>
                                  <a:latin typeface="Proxima Nova"/>
                                </a:rPr>
                                <m:t>𝑘</m:t>
                              </m:r>
                              <m:r>
                                <a:rPr lang="en-IN" sz="1300" b="0" smtClean="0">
                                  <a:effectLst/>
                                  <a:latin typeface="Proxima Nova"/>
                                </a:rPr>
                                <m:t>−</m:t>
                              </m:r>
                              <m:r>
                                <a:rPr lang="en-IN" sz="1300" b="0" smtClean="0">
                                  <a:effectLst/>
                                  <a:latin typeface="Proxima Nova"/>
                                </a:rPr>
                                <m:t>𝜖</m:t>
                              </m:r>
                            </m:oMath>
                          </a14:m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 transport equations;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6400</a:t>
                          </a:r>
                        </a:p>
                      </a:txBody>
                      <a:tcPr marL="41904" marR="41904" marT="20952" marB="20952" anchor="ctr"/>
                    </a:tc>
                    <a:extLst>
                      <a:ext uri="{0D108BD9-81ED-4DB2-BD59-A6C34878D82A}">
                        <a16:rowId xmlns:a16="http://schemas.microsoft.com/office/drawing/2014/main" val="2081063618"/>
                      </a:ext>
                    </a:extLst>
                  </a:tr>
                  <a:tr h="5701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dirty="0">
                              <a:latin typeface="Proxima Nova"/>
                            </a:rPr>
                            <a:t>LANS - based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dirty="0">
                              <a:solidFill>
                                <a:srgbClr val="0070C0"/>
                              </a:solidFill>
                              <a:latin typeface="Proxima Nova"/>
                            </a:rPr>
                            <a:t>SPH-</a:t>
                          </a:r>
                          <a14:m>
                            <m:oMath xmlns:m="http://schemas.openxmlformats.org/officeDocument/2006/math">
                              <m:r>
                                <a:rPr lang="en-IN" sz="1400" b="1" dirty="0" smtClean="0">
                                  <a:solidFill>
                                    <a:srgbClr val="0070C0"/>
                                  </a:solidFill>
                                  <a:latin typeface="Proxima Nova"/>
                                </a:rPr>
                                <m:t>𝛜</m:t>
                              </m:r>
                            </m:oMath>
                          </a14:m>
                          <a:endParaRPr lang="en-IN" sz="1400" b="1" dirty="0">
                            <a:solidFill>
                              <a:srgbClr val="0070C0"/>
                            </a:solidFill>
                            <a:latin typeface="Proxima Nov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>
                              <a:effectLst/>
                              <a:latin typeface="Proxima Nova"/>
                            </a:rPr>
                            <a:t>10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IN" sz="1300" b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202729"/>
                              </a:solidFill>
                              <a:effectLst/>
                              <a:uLnTx/>
                              <a:uFillTx/>
                              <a:latin typeface="Proxima Nova"/>
                              <a:sym typeface="Arial"/>
                            </a:rPr>
                            <a:t>TaitEOS</a:t>
                          </a:r>
                          <a:endParaRPr kumimoji="0" lang="en-IN" sz="13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202729"/>
                            </a:solidFill>
                            <a:effectLst/>
                            <a:uLnTx/>
                            <a:uFillTx/>
                            <a:latin typeface="Proxima Nova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IN" sz="1300" b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202729"/>
                              </a:solidFill>
                              <a:effectLst/>
                              <a:uLnTx/>
                              <a:uFillTx/>
                              <a:latin typeface="Proxima Nova"/>
                              <a:sym typeface="Arial"/>
                            </a:rPr>
                            <a:t>PEC</a:t>
                          </a:r>
                          <a:endParaRPr lang="en-IN" sz="1300" dirty="0">
                            <a:effectLst/>
                            <a:latin typeface="Proxima Nova"/>
                          </a:endParaRP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>
                              <a:effectLst/>
                              <a:latin typeface="Proxima Nova"/>
                            </a:rPr>
                            <a:t>1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effectLst/>
                              <a:latin typeface="Proxima Nova"/>
                            </a:rPr>
                            <a:t>No gradient correction;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IN" sz="1300" b="0" smtClean="0">
                                  <a:effectLst/>
                                  <a:latin typeface="Proxima Nova"/>
                                </a:rPr>
                                <m:t>𝜖</m:t>
                              </m:r>
                            </m:oMath>
                          </a14:m>
                          <a:r>
                            <a:rPr lang="en-US" sz="1300" dirty="0">
                              <a:effectLst/>
                              <a:latin typeface="Proxima Nova"/>
                            </a:rPr>
                            <a:t>=0.5;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3000</a:t>
                          </a:r>
                        </a:p>
                      </a:txBody>
                      <a:tcPr marL="41904" marR="41904" marT="20952" marB="20952" anchor="ctr"/>
                    </a:tc>
                    <a:extLst>
                      <a:ext uri="{0D108BD9-81ED-4DB2-BD59-A6C34878D82A}">
                        <a16:rowId xmlns:a16="http://schemas.microsoft.com/office/drawing/2014/main" val="325219681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4A1D9D7-F5DA-55B3-9997-E4EA7518CB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3524431"/>
                  </p:ext>
                </p:extLst>
              </p:nvPr>
            </p:nvGraphicFramePr>
            <p:xfrm>
              <a:off x="160732" y="2267391"/>
              <a:ext cx="11857208" cy="4119688"/>
            </p:xfrm>
            <a:graphic>
              <a:graphicData uri="http://schemas.openxmlformats.org/drawingml/2006/table">
                <a:tbl>
                  <a:tblPr firstRow="1" bandRow="1">
                    <a:tableStyleId>{9DCAF9ED-07DC-4A11-8D7F-57B35C25682E}</a:tableStyleId>
                  </a:tblPr>
                  <a:tblGrid>
                    <a:gridCol w="1240954">
                      <a:extLst>
                        <a:ext uri="{9D8B030D-6E8A-4147-A177-3AD203B41FA5}">
                          <a16:colId xmlns:a16="http://schemas.microsoft.com/office/drawing/2014/main" val="2591987243"/>
                        </a:ext>
                      </a:extLst>
                    </a:gridCol>
                    <a:gridCol w="3166452">
                      <a:extLst>
                        <a:ext uri="{9D8B030D-6E8A-4147-A177-3AD203B41FA5}">
                          <a16:colId xmlns:a16="http://schemas.microsoft.com/office/drawing/2014/main" val="542017181"/>
                        </a:ext>
                      </a:extLst>
                    </a:gridCol>
                    <a:gridCol w="1048563">
                      <a:extLst>
                        <a:ext uri="{9D8B030D-6E8A-4147-A177-3AD203B41FA5}">
                          <a16:colId xmlns:a16="http://schemas.microsoft.com/office/drawing/2014/main" val="764684609"/>
                        </a:ext>
                      </a:extLst>
                    </a:gridCol>
                    <a:gridCol w="975890">
                      <a:extLst>
                        <a:ext uri="{9D8B030D-6E8A-4147-A177-3AD203B41FA5}">
                          <a16:colId xmlns:a16="http://schemas.microsoft.com/office/drawing/2014/main" val="723197640"/>
                        </a:ext>
                      </a:extLst>
                    </a:gridCol>
                    <a:gridCol w="1058945">
                      <a:extLst>
                        <a:ext uri="{9D8B030D-6E8A-4147-A177-3AD203B41FA5}">
                          <a16:colId xmlns:a16="http://schemas.microsoft.com/office/drawing/2014/main" val="3975828819"/>
                        </a:ext>
                      </a:extLst>
                    </a:gridCol>
                    <a:gridCol w="529472">
                      <a:extLst>
                        <a:ext uri="{9D8B030D-6E8A-4147-A177-3AD203B41FA5}">
                          <a16:colId xmlns:a16="http://schemas.microsoft.com/office/drawing/2014/main" val="1948534913"/>
                        </a:ext>
                      </a:extLst>
                    </a:gridCol>
                    <a:gridCol w="1868726">
                      <a:extLst>
                        <a:ext uri="{9D8B030D-6E8A-4147-A177-3AD203B41FA5}">
                          <a16:colId xmlns:a16="http://schemas.microsoft.com/office/drawing/2014/main" val="1599232677"/>
                        </a:ext>
                      </a:extLst>
                    </a:gridCol>
                    <a:gridCol w="1968206">
                      <a:extLst>
                        <a:ext uri="{9D8B030D-6E8A-4147-A177-3AD203B41FA5}">
                          <a16:colId xmlns:a16="http://schemas.microsoft.com/office/drawing/2014/main" val="3316524211"/>
                        </a:ext>
                      </a:extLst>
                    </a:gridCol>
                  </a:tblGrid>
                  <a:tr h="6776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dirty="0">
                              <a:effectLst/>
                              <a:latin typeface="Proxima Nova"/>
                            </a:rPr>
                            <a:t>Turbulence Model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dirty="0">
                              <a:effectLst/>
                              <a:latin typeface="Proxima Nova"/>
                            </a:rPr>
                            <a:t>Scheme Name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dirty="0">
                              <a:effectLst/>
                              <a:latin typeface="Proxima Nova"/>
                            </a:rPr>
                            <a:t>PST Frequency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dirty="0">
                              <a:effectLst/>
                              <a:latin typeface="Proxima Nova"/>
                            </a:rPr>
                            <a:t>Equation of State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dirty="0">
                              <a:effectLst/>
                              <a:latin typeface="Proxima Nova"/>
                            </a:rPr>
                            <a:t>Integrator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dirty="0">
                              <a:effectLst/>
                              <a:latin typeface="Proxima Nova"/>
                            </a:rPr>
                            <a:t>CFL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dirty="0">
                              <a:effectLst/>
                              <a:latin typeface="Proxima Nova"/>
                            </a:rPr>
                            <a:t>Scheme-specific Parameters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1904" marR="41904" marT="20952" marB="20952" anchor="ctr">
                        <a:blipFill>
                          <a:blip r:embed="rId3"/>
                          <a:stretch>
                            <a:fillRect l="-502786" t="-901" r="-619" b="-5117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6064113"/>
                      </a:ext>
                    </a:extLst>
                  </a:tr>
                  <a:tr h="10000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dirty="0">
                              <a:latin typeface="Proxima Nova"/>
                            </a:rPr>
                            <a:t>Viscosity – based</a:t>
                          </a:r>
                        </a:p>
                        <a:p>
                          <a:pPr algn="ctr"/>
                          <a:r>
                            <a:rPr lang="en-IN" sz="1400" i="1" dirty="0">
                              <a:latin typeface="Proxima Nova"/>
                            </a:rPr>
                            <a:t>(Standard Lagrangian)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Proxima Nova"/>
                            </a:rPr>
                            <a:t>Lagrangian with iterative PST and coupled_c viscosity formulation</a:t>
                          </a:r>
                        </a:p>
                        <a:p>
                          <a:pPr algn="ctr"/>
                          <a:r>
                            <a:rPr lang="en-US" sz="1400" dirty="0">
                              <a:latin typeface="Proxima Nova"/>
                            </a:rPr>
                            <a:t>(</a:t>
                          </a:r>
                          <a:r>
                            <a:rPr lang="en-US" sz="1400" b="1" dirty="0">
                              <a:solidFill>
                                <a:srgbClr val="0070C0"/>
                              </a:solidFill>
                              <a:latin typeface="Proxima Nova"/>
                            </a:rPr>
                            <a:t>L-IPST-C</a:t>
                          </a:r>
                          <a:r>
                            <a:rPr lang="en-US" sz="1400" dirty="0">
                              <a:latin typeface="Proxima Nova"/>
                            </a:rPr>
                            <a:t>)</a:t>
                          </a:r>
                          <a:endParaRPr lang="en-IN" sz="1400" dirty="0">
                            <a:latin typeface="Proxima Nov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10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TaitEOS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PEC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>
                              <a:effectLst/>
                              <a:latin typeface="Proxima Nova"/>
                            </a:rPr>
                            <a:t>1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b="1" dirty="0">
                              <a:effectLst/>
                              <a:latin typeface="Proxima Nova"/>
                            </a:rPr>
                            <a:t>---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5900</a:t>
                          </a:r>
                        </a:p>
                      </a:txBody>
                      <a:tcPr marL="41904" marR="41904" marT="20952" marB="20952" anchor="ctr"/>
                    </a:tc>
                    <a:extLst>
                      <a:ext uri="{0D108BD9-81ED-4DB2-BD59-A6C34878D82A}">
                        <a16:rowId xmlns:a16="http://schemas.microsoft.com/office/drawing/2014/main" val="2282524393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dirty="0">
                              <a:latin typeface="Proxima Nova"/>
                            </a:rPr>
                            <a:t>LES – based</a:t>
                          </a:r>
                        </a:p>
                        <a:p>
                          <a:pPr algn="ctr"/>
                          <a:r>
                            <a:rPr lang="en-IN" sz="1400" i="1" dirty="0">
                              <a:latin typeface="Proxima Nova"/>
                            </a:rPr>
                            <a:t>(Explicit P-EOS)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dirty="0">
                              <a:solidFill>
                                <a:srgbClr val="0070C0"/>
                              </a:solidFill>
                              <a:latin typeface="Proxima Nova"/>
                            </a:rPr>
                            <a:t>SPH-LES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10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IN" sz="1300" b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202729"/>
                              </a:solidFill>
                              <a:effectLst/>
                              <a:uLnTx/>
                              <a:uFillTx/>
                              <a:latin typeface="Proxima Nova"/>
                              <a:sym typeface="Arial"/>
                            </a:rPr>
                            <a:t>TaitEOS</a:t>
                          </a:r>
                          <a:endParaRPr kumimoji="0" lang="en-IN" sz="13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202729"/>
                            </a:solidFill>
                            <a:effectLst/>
                            <a:uLnTx/>
                            <a:uFillTx/>
                            <a:latin typeface="Proxima Nova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PEC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1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Viscous models=[SMAG, SMAG-MCG, SIGMA];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b="1" dirty="0">
                              <a:effectLst/>
                              <a:latin typeface="Proxima Nova"/>
                            </a:rPr>
                            <a:t>---</a:t>
                          </a:r>
                        </a:p>
                      </a:txBody>
                      <a:tcPr marL="41904" marR="41904" marT="20952" marB="20952" anchor="ctr"/>
                    </a:tc>
                    <a:extLst>
                      <a:ext uri="{0D108BD9-81ED-4DB2-BD59-A6C34878D82A}">
                        <a16:rowId xmlns:a16="http://schemas.microsoft.com/office/drawing/2014/main" val="1284086368"/>
                      </a:ext>
                    </a:extLst>
                  </a:tr>
                  <a:tr h="5701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dirty="0">
                              <a:latin typeface="Proxima Nova"/>
                            </a:rPr>
                            <a:t>Lagrangian-LES – based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499" t="-422340" r="-236031" b="-2010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10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IN" sz="1300" b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202729"/>
                              </a:solidFill>
                              <a:effectLst/>
                              <a:uLnTx/>
                              <a:uFillTx/>
                              <a:latin typeface="Proxima Nova"/>
                              <a:sym typeface="Arial"/>
                            </a:rPr>
                            <a:t>TaitEOS</a:t>
                          </a:r>
                          <a:endParaRPr kumimoji="0" lang="en-IN" sz="13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202729"/>
                            </a:solidFill>
                            <a:effectLst/>
                            <a:uLnTx/>
                            <a:uFillTx/>
                            <a:latin typeface="Proxima Nova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RK2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1.5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No gradient correction;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8200</a:t>
                          </a:r>
                        </a:p>
                      </a:txBody>
                      <a:tcPr marL="41904" marR="41904" marT="20952" marB="20952" anchor="ctr"/>
                    </a:tc>
                    <a:extLst>
                      <a:ext uri="{0D108BD9-81ED-4DB2-BD59-A6C34878D82A}">
                        <a16:rowId xmlns:a16="http://schemas.microsoft.com/office/drawing/2014/main" val="651025830"/>
                      </a:ext>
                    </a:extLst>
                  </a:tr>
                  <a:tr h="5701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dirty="0">
                              <a:latin typeface="Proxima Nova"/>
                            </a:rPr>
                            <a:t>RANS – based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499" t="-527957" r="-236031" b="-1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10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IN" sz="1300" b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202729"/>
                              </a:solidFill>
                              <a:effectLst/>
                              <a:uLnTx/>
                              <a:uFillTx/>
                              <a:latin typeface="Proxima Nova"/>
                              <a:sym typeface="Arial"/>
                            </a:rPr>
                            <a:t>TaitEOS</a:t>
                          </a:r>
                          <a:endParaRPr kumimoji="0" lang="en-IN" sz="13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202729"/>
                            </a:solidFill>
                            <a:effectLst/>
                            <a:uLnTx/>
                            <a:uFillTx/>
                            <a:latin typeface="Proxima Nova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IN" sz="1300" b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202729"/>
                              </a:solidFill>
                              <a:effectLst/>
                              <a:uLnTx/>
                              <a:uFillTx/>
                              <a:latin typeface="Proxima Nova"/>
                              <a:sym typeface="Arial"/>
                            </a:rPr>
                            <a:t>PEC</a:t>
                          </a:r>
                          <a:endParaRPr lang="en-IN" sz="1300" dirty="0">
                            <a:effectLst/>
                            <a:latin typeface="Proxima Nova"/>
                          </a:endParaRP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>
                              <a:effectLst/>
                              <a:latin typeface="Proxima Nova"/>
                            </a:rPr>
                            <a:t>1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1904" marR="41904" marT="20952" marB="20952" anchor="ctr">
                        <a:blipFill>
                          <a:blip r:embed="rId3"/>
                          <a:stretch>
                            <a:fillRect l="-428990" t="-527957" r="-105863" b="-1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6400</a:t>
                          </a:r>
                        </a:p>
                      </a:txBody>
                      <a:tcPr marL="41904" marR="41904" marT="20952" marB="20952" anchor="ctr"/>
                    </a:tc>
                    <a:extLst>
                      <a:ext uri="{0D108BD9-81ED-4DB2-BD59-A6C34878D82A}">
                        <a16:rowId xmlns:a16="http://schemas.microsoft.com/office/drawing/2014/main" val="2081063618"/>
                      </a:ext>
                    </a:extLst>
                  </a:tr>
                  <a:tr h="5701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dirty="0">
                              <a:latin typeface="Proxima Nova"/>
                            </a:rPr>
                            <a:t>LANS - based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499" t="-621277" r="-236031" b="-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>
                              <a:effectLst/>
                              <a:latin typeface="Proxima Nova"/>
                            </a:rPr>
                            <a:t>10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IN" sz="1300" b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202729"/>
                              </a:solidFill>
                              <a:effectLst/>
                              <a:uLnTx/>
                              <a:uFillTx/>
                              <a:latin typeface="Proxima Nova"/>
                              <a:sym typeface="Arial"/>
                            </a:rPr>
                            <a:t>TaitEOS</a:t>
                          </a:r>
                          <a:endParaRPr kumimoji="0" lang="en-IN" sz="13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202729"/>
                            </a:solidFill>
                            <a:effectLst/>
                            <a:uLnTx/>
                            <a:uFillTx/>
                            <a:latin typeface="Proxima Nova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IN" sz="1300" b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202729"/>
                              </a:solidFill>
                              <a:effectLst/>
                              <a:uLnTx/>
                              <a:uFillTx/>
                              <a:latin typeface="Proxima Nova"/>
                              <a:sym typeface="Arial"/>
                            </a:rPr>
                            <a:t>PEC</a:t>
                          </a:r>
                          <a:endParaRPr lang="en-IN" sz="1300" dirty="0">
                            <a:effectLst/>
                            <a:latin typeface="Proxima Nova"/>
                          </a:endParaRP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>
                              <a:effectLst/>
                              <a:latin typeface="Proxima Nova"/>
                            </a:rPr>
                            <a:t>1</a:t>
                          </a:r>
                        </a:p>
                      </a:txBody>
                      <a:tcPr marL="41904" marR="41904" marT="20952" marB="20952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1904" marR="41904" marT="20952" marB="20952" anchor="ctr">
                        <a:blipFill>
                          <a:blip r:embed="rId3"/>
                          <a:stretch>
                            <a:fillRect l="-428990" t="-621277" r="-105863" b="-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300" dirty="0">
                              <a:effectLst/>
                              <a:latin typeface="Proxima Nova"/>
                            </a:rPr>
                            <a:t>3000</a:t>
                          </a:r>
                        </a:p>
                      </a:txBody>
                      <a:tcPr marL="41904" marR="41904" marT="20952" marB="20952" anchor="ctr"/>
                    </a:tc>
                    <a:extLst>
                      <a:ext uri="{0D108BD9-81ED-4DB2-BD59-A6C34878D82A}">
                        <a16:rowId xmlns:a16="http://schemas.microsoft.com/office/drawing/2014/main" val="32521968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Google Shape;338;p37">
                <a:extLst>
                  <a:ext uri="{FF2B5EF4-FFF2-40B4-BE49-F238E27FC236}">
                    <a16:creationId xmlns:a16="http://schemas.microsoft.com/office/drawing/2014/main" id="{A7C80C81-0F9E-E9DD-9877-9EEA68C6D616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3" y="963200"/>
                <a:ext cx="11857207" cy="1146155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fontScale="92500" lnSpcReduction="10000"/>
              </a:bodyPr>
              <a:lstStyle/>
              <a:p>
                <a:pPr marL="285750" indent="-285750"/>
                <a:r>
                  <a:rPr lang="en-IN" dirty="0"/>
                  <a:t>Optimised SPH schemes documented</a:t>
                </a:r>
              </a:p>
              <a:p>
                <a:pPr marL="285750" indent="-285750"/>
                <a:r>
                  <a:rPr lang="en-IN" dirty="0"/>
                  <a:t>Long-time test-case</a:t>
                </a:r>
              </a:p>
              <a:p>
                <a:pPr marL="895335" lvl="1" indent="-285750"/>
                <a:r>
                  <a:rPr lang="en-IN" dirty="0"/>
                  <a:t>TGV problem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 ; 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100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200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IN" b="0" dirty="0"/>
              </a:p>
            </p:txBody>
          </p:sp>
        </mc:Choice>
        <mc:Fallback>
          <p:sp>
            <p:nvSpPr>
              <p:cNvPr id="2" name="Google Shape;338;p37">
                <a:extLst>
                  <a:ext uri="{FF2B5EF4-FFF2-40B4-BE49-F238E27FC236}">
                    <a16:creationId xmlns:a16="http://schemas.microsoft.com/office/drawing/2014/main" id="{A7C80C81-0F9E-E9DD-9877-9EEA68C6D61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3" y="963200"/>
                <a:ext cx="11857207" cy="1146155"/>
              </a:xfrm>
              <a:prstGeom prst="rect">
                <a:avLst/>
              </a:prstGeom>
              <a:blipFill>
                <a:blip r:embed="rId4"/>
                <a:stretch>
                  <a:fillRect l="-1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78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  <p:bldP spid="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C7EB6B6-4651-4621-DF95-B5A07C142738}"/>
              </a:ext>
            </a:extLst>
          </p:cNvPr>
          <p:cNvSpPr/>
          <p:nvPr/>
        </p:nvSpPr>
        <p:spPr>
          <a:xfrm>
            <a:off x="7509749" y="2031995"/>
            <a:ext cx="4518590" cy="323239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7475EE-0ED6-EE39-EB18-A713D5D5469B}"/>
              </a:ext>
            </a:extLst>
          </p:cNvPr>
          <p:cNvSpPr/>
          <p:nvPr/>
        </p:nvSpPr>
        <p:spPr>
          <a:xfrm>
            <a:off x="160721" y="3498980"/>
            <a:ext cx="7135818" cy="285516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8D50502-FA6B-4E9E-75BE-03FD071BDD55}"/>
              </a:ext>
            </a:extLst>
          </p:cNvPr>
          <p:cNvSpPr/>
          <p:nvPr/>
        </p:nvSpPr>
        <p:spPr>
          <a:xfrm>
            <a:off x="160721" y="963200"/>
            <a:ext cx="7135818" cy="216255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Google Shape;338;p37">
            <a:extLst>
              <a:ext uri="{FF2B5EF4-FFF2-40B4-BE49-F238E27FC236}">
                <a16:creationId xmlns:a16="http://schemas.microsoft.com/office/drawing/2014/main" id="{579CA0CB-444B-3C69-8094-858000289B97}"/>
              </a:ext>
            </a:extLst>
          </p:cNvPr>
          <p:cNvSpPr txBox="1">
            <a:spLocks/>
          </p:cNvSpPr>
          <p:nvPr/>
        </p:nvSpPr>
        <p:spPr>
          <a:xfrm>
            <a:off x="7509754" y="963200"/>
            <a:ext cx="4518579" cy="54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285750" indent="-285750">
              <a:lnSpc>
                <a:spcPct val="100000"/>
              </a:lnSpc>
            </a:pPr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Lagrangian Modelling – SPH</a:t>
            </a:r>
          </a:p>
          <a:p>
            <a:pPr marL="895335" lvl="1" indent="-28575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No background mesh</a:t>
            </a:r>
          </a:p>
          <a:p>
            <a:pPr marL="895335" lvl="1" indent="-28575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Handles large deformations, complex boundary dynamics</a:t>
            </a:r>
          </a:p>
          <a:p>
            <a:pPr marL="895335" lvl="1" indent="-28575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Simplified model implementation</a:t>
            </a:r>
          </a:p>
          <a:p>
            <a:pPr marL="895335" lvl="1" indent="-285750">
              <a:lnSpc>
                <a:spcPct val="100000"/>
              </a:lnSpc>
            </a:pPr>
            <a:r>
              <a:rPr lang="en-IN" dirty="0">
                <a:solidFill>
                  <a:schemeClr val="tx1"/>
                </a:solidFill>
                <a:sym typeface="Wingdings" panose="05000000000000000000" pitchFamily="2" charset="2"/>
              </a:rPr>
              <a:t>Highly &amp; efficiently </a:t>
            </a:r>
            <a:r>
              <a:rPr lang="en-IN" dirty="0">
                <a:solidFill>
                  <a:srgbClr val="0070C0"/>
                </a:solidFill>
                <a:sym typeface="Wingdings" panose="05000000000000000000" pitchFamily="2" charset="2"/>
              </a:rPr>
              <a:t>parallelizable</a:t>
            </a:r>
            <a:endParaRPr lang="en-US" dirty="0">
              <a:solidFill>
                <a:srgbClr val="0070C0"/>
              </a:solidFill>
              <a:sym typeface="Wingdings" panose="05000000000000000000" pitchFamily="2" charset="2"/>
            </a:endParaRPr>
          </a:p>
        </p:txBody>
      </p:sp>
      <p:sp>
        <p:nvSpPr>
          <p:cNvPr id="338" name="Google Shape;338;p37"/>
          <p:cNvSpPr txBox="1">
            <a:spLocks noGrp="1"/>
          </p:cNvSpPr>
          <p:nvPr>
            <p:ph type="body" idx="1"/>
          </p:nvPr>
        </p:nvSpPr>
        <p:spPr>
          <a:xfrm>
            <a:off x="160732" y="963200"/>
            <a:ext cx="7266435" cy="545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285750" indent="-285750">
              <a:lnSpc>
                <a:spcPct val="100000"/>
              </a:lnSpc>
            </a:pPr>
            <a:r>
              <a:rPr lang="en-US" b="1" dirty="0">
                <a:solidFill>
                  <a:schemeClr val="tx1"/>
                </a:solidFill>
              </a:rPr>
              <a:t>Turbulent Flow</a:t>
            </a:r>
          </a:p>
          <a:p>
            <a:pPr marL="625475" lvl="1" indent="-271463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Characterization</a:t>
            </a:r>
          </a:p>
          <a:p>
            <a:pPr marL="1073150" lvl="3" indent="-187325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High Reynolds number flows</a:t>
            </a:r>
          </a:p>
          <a:p>
            <a:pPr marL="1073150" lvl="3" indent="-187325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Random spatial &amp; temporal velocity fluctuations</a:t>
            </a:r>
          </a:p>
          <a:p>
            <a:pPr marL="1073150" lvl="3" indent="-187325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Rotational &amp; 3D velocity field</a:t>
            </a:r>
          </a:p>
          <a:p>
            <a:pPr marL="1073150" lvl="3" indent="-187325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Large mixing capacity of the flow</a:t>
            </a:r>
          </a:p>
          <a:p>
            <a:pPr marL="1073150" lvl="3" indent="-187325"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Chaotic</a:t>
            </a:r>
            <a:r>
              <a:rPr lang="en-US" dirty="0">
                <a:solidFill>
                  <a:schemeClr val="tx1"/>
                </a:solidFill>
              </a:rPr>
              <a:t> nature of solutions</a:t>
            </a:r>
          </a:p>
          <a:p>
            <a:pPr marL="625475" lvl="2" indent="-271463">
              <a:lnSpc>
                <a:spcPct val="100000"/>
              </a:lnSpc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625475" lvl="2" indent="-271463">
              <a:lnSpc>
                <a:spcPct val="100000"/>
              </a:lnSpc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625475" lvl="1" indent="-271463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Modelling</a:t>
            </a:r>
          </a:p>
          <a:p>
            <a:pPr marL="1073150" lvl="3" indent="-17780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Lacks analytical solutions except for simple cases</a:t>
            </a:r>
          </a:p>
          <a:p>
            <a:pPr marL="1073150" lvl="3" indent="-17780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CFD simulations required for complex flows</a:t>
            </a:r>
          </a:p>
          <a:p>
            <a:pPr marL="1073150" lvl="3" indent="-17780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Typical modelling techniques</a:t>
            </a:r>
          </a:p>
          <a:p>
            <a:pPr marL="1436688" lvl="5" indent="-269875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Governing equations  Averaged or filtered</a:t>
            </a:r>
          </a:p>
          <a:p>
            <a:pPr marL="1436688" lvl="5" indent="-269875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Closure problem  Fluctuating components modelled using mean flow properties</a:t>
            </a:r>
          </a:p>
          <a:p>
            <a:pPr marL="1436688" lvl="5" indent="-269875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Stochastic methods</a:t>
            </a:r>
          </a:p>
          <a:p>
            <a:pPr marL="1073150" lvl="3" indent="-17780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Models mostly based on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Eulerian framework</a:t>
            </a:r>
          </a:p>
        </p:txBody>
      </p:sp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US" b="1" dirty="0"/>
              <a:t>Introduction 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584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5" grpId="0" animBg="1"/>
      <p:bldP spid="2" grpId="0"/>
      <p:bldP spid="338" grpId="0" uiExpand="1" build="p"/>
      <p:bldP spid="34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US" b="1" dirty="0"/>
              <a:t>Long-time Simulation Analysis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20</a:t>
            </a:fld>
            <a:endParaRPr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E888C0D-2E71-B548-2DD1-E312F12EC93A}"/>
              </a:ext>
            </a:extLst>
          </p:cNvPr>
          <p:cNvGrpSpPr/>
          <p:nvPr/>
        </p:nvGrpSpPr>
        <p:grpSpPr>
          <a:xfrm>
            <a:off x="110820" y="932124"/>
            <a:ext cx="11855710" cy="3423299"/>
            <a:chOff x="110820" y="1522440"/>
            <a:chExt cx="11855710" cy="342329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143378B-4D3E-1381-E0F4-A5C3AAC25C29}"/>
                </a:ext>
              </a:extLst>
            </p:cNvPr>
            <p:cNvGrpSpPr/>
            <p:nvPr/>
          </p:nvGrpSpPr>
          <p:grpSpPr>
            <a:xfrm>
              <a:off x="110820" y="1539236"/>
              <a:ext cx="3784166" cy="3392204"/>
              <a:chOff x="7475867" y="1860349"/>
              <a:chExt cx="3992969" cy="3606776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C936D545-0F84-1E67-2331-13E7A129E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475867" y="1860349"/>
                <a:ext cx="3992969" cy="313730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490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Evolution of the angular momentum for various schemes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IN" sz="1200" dirty="0">
                        <a:latin typeface="Proxima Nova"/>
                      </a:rPr>
                      <a:t> </a:t>
                    </a:r>
                    <a:r>
                      <a:rPr lang="en-IN" sz="1200" i="1" dirty="0">
                        <a:latin typeface="Proxima Nova"/>
                      </a:rPr>
                      <a:t>(zoomed in)</a:t>
                    </a:r>
                  </a:p>
                </p:txBody>
              </p:sp>
            </mc:Choice>
            <mc:Fallback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49086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6DA14C9-5C9D-4939-D286-B87A6CCA9718}"/>
                </a:ext>
              </a:extLst>
            </p:cNvPr>
            <p:cNvGrpSpPr/>
            <p:nvPr/>
          </p:nvGrpSpPr>
          <p:grpSpPr>
            <a:xfrm>
              <a:off x="4147909" y="1539236"/>
              <a:ext cx="3786931" cy="3406503"/>
              <a:chOff x="7474407" y="1860349"/>
              <a:chExt cx="3995887" cy="3621980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2919E40-7322-795E-2D33-AA8DB1330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474407" y="1860349"/>
                <a:ext cx="3995887" cy="3137302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Evolution of the linear momentum for various schemes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IN" sz="1200" dirty="0">
                        <a:latin typeface="Proxima Nova"/>
                      </a:rPr>
                      <a:t> </a:t>
                    </a:r>
                    <a:r>
                      <a:rPr lang="en-IN" sz="1200" i="1" dirty="0">
                        <a:latin typeface="Proxima Nova"/>
                      </a:rPr>
                      <a:t>(zoomed in)</a:t>
                    </a:r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6410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7755204-178C-2D46-39A8-59B9EE4E6C58}"/>
                </a:ext>
              </a:extLst>
            </p:cNvPr>
            <p:cNvGrpSpPr/>
            <p:nvPr/>
          </p:nvGrpSpPr>
          <p:grpSpPr>
            <a:xfrm>
              <a:off x="8193161" y="1522440"/>
              <a:ext cx="3773369" cy="3409003"/>
              <a:chOff x="7481562" y="1842490"/>
              <a:chExt cx="3981576" cy="3624638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28A1F37-D589-991E-6192-487BDF903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481562" y="1842490"/>
                <a:ext cx="3981576" cy="317302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61"/>
                    <a:ext cx="3616351" cy="490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Evolution of the linear momentum for various schemes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i="1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61"/>
                    <a:ext cx="3616351" cy="49086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4560425"/>
                <a:ext cx="9741804" cy="2110539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fontScale="77500" lnSpcReduction="20000"/>
              </a:bodyPr>
              <a:lstStyle/>
              <a:p>
                <a:pPr marL="285750" indent="-285750"/>
                <a:r>
                  <a:rPr lang="en-IN" dirty="0">
                    <a:solidFill>
                      <a:srgbClr val="0070C0"/>
                    </a:solidFill>
                  </a:rPr>
                  <a:t>Observations</a:t>
                </a:r>
              </a:p>
              <a:p>
                <a:pPr marL="895335" lvl="1" indent="-285750"/>
                <a:r>
                  <a:rPr lang="en-IN" b="0" dirty="0"/>
                  <a:t>No external forces </a:t>
                </a:r>
                <a:r>
                  <a:rPr lang="en-IN" b="0" dirty="0">
                    <a:sym typeface="Wingdings" panose="05000000000000000000" pitchFamily="2" charset="2"/>
                  </a:rPr>
                  <a:t> </a:t>
                </a:r>
                <a:r>
                  <a:rPr lang="en-IN" b="0" dirty="0"/>
                  <a:t>Angular &amp; linear momentum should be conserved </a:t>
                </a:r>
              </a:p>
              <a:p>
                <a:pPr marL="895335" lvl="1" indent="-285750"/>
                <a:r>
                  <a:rPr lang="en-IN" dirty="0"/>
                  <a:t>L-IPST-C &amp;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IN" b="0" dirty="0"/>
                  <a:t>-LES-SPH :</a:t>
                </a:r>
              </a:p>
              <a:p>
                <a:pPr marL="1504919" lvl="2" indent="-285750"/>
                <a:r>
                  <a:rPr lang="en-IN" b="0" dirty="0"/>
                  <a:t>Oscillate about zero</a:t>
                </a:r>
              </a:p>
              <a:p>
                <a:pPr marL="1504919" lvl="2" indent="-285750"/>
                <a:r>
                  <a:rPr lang="en-IN" dirty="0"/>
                  <a:t>S</a:t>
                </a:r>
                <a:r>
                  <a:rPr lang="en-IN" b="0" dirty="0"/>
                  <a:t>tay bounded; Increased resolution </a:t>
                </a:r>
                <a:r>
                  <a:rPr lang="en-IN" b="0" dirty="0">
                    <a:sym typeface="Wingdings" panose="05000000000000000000" pitchFamily="2" charset="2"/>
                  </a:rPr>
                  <a:t> bounds decrease</a:t>
                </a:r>
              </a:p>
              <a:p>
                <a:pPr marL="895335" lvl="1" indent="-285750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IN" b="0" dirty="0"/>
                  <a:t> SPH : Almost perfectly conservative</a:t>
                </a:r>
              </a:p>
              <a:p>
                <a:pPr marL="895335" lvl="1" indent="-285750"/>
                <a:r>
                  <a:rPr lang="en-IN" dirty="0"/>
                  <a:t>SPH-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IN" b="0" dirty="0"/>
                  <a:t> :</a:t>
                </a:r>
              </a:p>
              <a:p>
                <a:pPr marL="1504919" lvl="2" indent="-285750"/>
                <a:r>
                  <a:rPr lang="en-IN" b="0" dirty="0"/>
                  <a:t>Arbitrary jumps in the momentum plots </a:t>
                </a:r>
                <a:r>
                  <a:rPr lang="en-IN" b="0" dirty="0">
                    <a:sym typeface="Wingdings" panose="05000000000000000000" pitchFamily="2" charset="2"/>
                  </a:rPr>
                  <a:t> Not conservative</a:t>
                </a:r>
                <a:endParaRPr lang="en-IN" b="0" dirty="0"/>
              </a:p>
              <a:p>
                <a:pPr marL="1504919" lvl="2" indent="-285750"/>
                <a:r>
                  <a:rPr lang="en-IN" dirty="0"/>
                  <a:t>Increased resolution </a:t>
                </a:r>
                <a:r>
                  <a:rPr lang="en-IN" dirty="0">
                    <a:sym typeface="Wingdings" panose="05000000000000000000" pitchFamily="2" charset="2"/>
                  </a:rPr>
                  <a:t> No convergence</a:t>
                </a:r>
                <a:endParaRPr dirty="0"/>
              </a:p>
            </p:txBody>
          </p:sp>
        </mc:Choice>
        <mc:Fallback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4560425"/>
                <a:ext cx="9741804" cy="2110539"/>
              </a:xfrm>
              <a:prstGeom prst="rect">
                <a:avLst/>
              </a:prstGeom>
              <a:blipFill>
                <a:blip r:embed="rId9"/>
                <a:stretch>
                  <a:fillRect l="-188" t="-8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AD9BAB-F986-39BF-0219-B54F71624AF8}"/>
              </a:ext>
            </a:extLst>
          </p:cNvPr>
          <p:cNvSpPr/>
          <p:nvPr/>
        </p:nvSpPr>
        <p:spPr>
          <a:xfrm>
            <a:off x="493776" y="4525790"/>
            <a:ext cx="6582433" cy="2072437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7158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  <p:bldP spid="50" grpId="0" uiExpand="1" build="p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US" b="1" dirty="0"/>
              <a:t>Long-time Simulation Analysis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21</a:t>
            </a:fld>
            <a:endParaRPr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E888C0D-2E71-B548-2DD1-E312F12EC93A}"/>
              </a:ext>
            </a:extLst>
          </p:cNvPr>
          <p:cNvGrpSpPr/>
          <p:nvPr/>
        </p:nvGrpSpPr>
        <p:grpSpPr>
          <a:xfrm>
            <a:off x="201278" y="948920"/>
            <a:ext cx="11765252" cy="3406503"/>
            <a:chOff x="201278" y="1539236"/>
            <a:chExt cx="11765252" cy="340650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143378B-4D3E-1381-E0F4-A5C3AAC25C29}"/>
                </a:ext>
              </a:extLst>
            </p:cNvPr>
            <p:cNvGrpSpPr/>
            <p:nvPr/>
          </p:nvGrpSpPr>
          <p:grpSpPr>
            <a:xfrm>
              <a:off x="201278" y="1539236"/>
              <a:ext cx="3603250" cy="3392204"/>
              <a:chOff x="7571316" y="1860349"/>
              <a:chExt cx="3802070" cy="3606776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C936D545-0F84-1E67-2331-13E7A129E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571316" y="1860349"/>
                <a:ext cx="3802070" cy="313730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490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Evolution of the kinetic energy for various schemes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i="1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49086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6DA14C9-5C9D-4939-D286-B87A6CCA9718}"/>
                </a:ext>
              </a:extLst>
            </p:cNvPr>
            <p:cNvGrpSpPr/>
            <p:nvPr/>
          </p:nvGrpSpPr>
          <p:grpSpPr>
            <a:xfrm>
              <a:off x="4147909" y="1580598"/>
              <a:ext cx="3786931" cy="3365141"/>
              <a:chOff x="7474407" y="1904327"/>
              <a:chExt cx="3995887" cy="3578002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2919E40-7322-795E-2D33-AA8DB1330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474407" y="1904327"/>
                <a:ext cx="3995887" cy="3049345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Evolution of the kinetic energy for various schemes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IN" sz="1200" dirty="0">
                        <a:latin typeface="Proxima Nova"/>
                      </a:rPr>
                      <a:t> </a:t>
                    </a:r>
                    <a:r>
                      <a:rPr lang="en-IN" sz="1200" i="1" dirty="0">
                        <a:latin typeface="Proxima Nova"/>
                      </a:rPr>
                      <a:t>(zoomed in)</a:t>
                    </a:r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178" b="-6410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7755204-178C-2D46-39A8-59B9EE4E6C58}"/>
                </a:ext>
              </a:extLst>
            </p:cNvPr>
            <p:cNvGrpSpPr/>
            <p:nvPr/>
          </p:nvGrpSpPr>
          <p:grpSpPr>
            <a:xfrm>
              <a:off x="8193161" y="1567334"/>
              <a:ext cx="3773369" cy="3364109"/>
              <a:chOff x="7481562" y="1890224"/>
              <a:chExt cx="3981576" cy="3576904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28A1F37-D589-991E-6192-487BDF903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481562" y="1890224"/>
                <a:ext cx="3981576" cy="3077553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61"/>
                    <a:ext cx="3616351" cy="490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Evolution of the velocity decay for various schemes 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𝑅𝑒</m:t>
                            </m:r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IN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1200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IN" sz="12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p>
                            </m:sSup>
                          </m:e>
                        </m:d>
                      </m:oMath>
                    </a14:m>
                    <a:r>
                      <a:rPr lang="en-IN" sz="1200" i="1" dirty="0">
                        <a:latin typeface="Proxima Nova"/>
                      </a:rPr>
                      <a:t> (zoomed in)</a:t>
                    </a:r>
                  </a:p>
                </p:txBody>
              </p:sp>
            </mc:Choice>
            <mc:Fallback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61"/>
                    <a:ext cx="3616351" cy="49086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1" y="4560425"/>
                <a:ext cx="10780895" cy="2110539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lnSpcReduction="10000"/>
              </a:bodyPr>
              <a:lstStyle/>
              <a:p>
                <a:pPr marL="285750" indent="-285750"/>
                <a:r>
                  <a:rPr lang="en-IN" dirty="0">
                    <a:solidFill>
                      <a:srgbClr val="0070C0"/>
                    </a:solidFill>
                  </a:rPr>
                  <a:t>Observations</a:t>
                </a:r>
              </a:p>
              <a:p>
                <a:pPr marL="895335" lvl="1" indent="-285750"/>
                <a:r>
                  <a:rPr lang="en-IN" dirty="0"/>
                  <a:t>L-IPST-C &amp;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IN" b="0" dirty="0"/>
                  <a:t>-LES-SPH :</a:t>
                </a:r>
              </a:p>
              <a:p>
                <a:pPr marL="1504919" lvl="2" indent="-285750"/>
                <a:r>
                  <a:rPr lang="en-IN" dirty="0"/>
                  <a:t>Track exact solution accurately</a:t>
                </a:r>
              </a:p>
              <a:p>
                <a:pPr marL="1504919" lvl="2" indent="-285750"/>
                <a:r>
                  <a:rPr lang="en-IN" b="0" dirty="0"/>
                  <a:t>Increased resolution </a:t>
                </a:r>
                <a:r>
                  <a:rPr lang="en-IN" b="0" dirty="0">
                    <a:sym typeface="Wingdings" panose="05000000000000000000" pitchFamily="2" charset="2"/>
                  </a:rPr>
                  <a:t> Increased accuracy</a:t>
                </a:r>
              </a:p>
              <a:p>
                <a:pPr marL="895335" lvl="1" indent="-285750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IN" b="0" dirty="0"/>
                  <a:t> SPH : Dissipates all </a:t>
                </a:r>
                <a:r>
                  <a:rPr lang="en-IN" dirty="0"/>
                  <a:t>the </a:t>
                </a:r>
                <a:r>
                  <a:rPr lang="en-IN" b="0" dirty="0"/>
                  <a:t>energy </a:t>
                </a:r>
                <a:r>
                  <a:rPr lang="en-IN" b="0" dirty="0">
                    <a:sym typeface="Wingdings" panose="05000000000000000000" pitchFamily="2" charset="2"/>
                  </a:rPr>
                  <a:t> Non-physical solution</a:t>
                </a:r>
                <a:endParaRPr lang="en-IN" b="0" dirty="0"/>
              </a:p>
              <a:p>
                <a:pPr marL="895335" lvl="1" indent="-285750"/>
                <a:r>
                  <a:rPr lang="en-IN" dirty="0"/>
                  <a:t>SPH-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IN" b="0" dirty="0"/>
                  <a:t> : Adds energy to the system </a:t>
                </a:r>
                <a:r>
                  <a:rPr lang="en-IN" b="0" dirty="0">
                    <a:sym typeface="Wingdings" panose="05000000000000000000" pitchFamily="2" charset="2"/>
                  </a:rPr>
                  <a:t> System diverges</a:t>
                </a:r>
                <a:endParaRPr lang="en-IN" b="0" dirty="0"/>
              </a:p>
            </p:txBody>
          </p:sp>
        </mc:Choice>
        <mc:Fallback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1" y="4560425"/>
                <a:ext cx="10780895" cy="2110539"/>
              </a:xfrm>
              <a:prstGeom prst="rect">
                <a:avLst/>
              </a:prstGeom>
              <a:blipFill>
                <a:blip r:embed="rId9"/>
                <a:stretch>
                  <a:fillRect l="-17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AD9BAB-F986-39BF-0219-B54F71624AF8}"/>
              </a:ext>
            </a:extLst>
          </p:cNvPr>
          <p:cNvSpPr/>
          <p:nvPr/>
        </p:nvSpPr>
        <p:spPr>
          <a:xfrm>
            <a:off x="493777" y="4525790"/>
            <a:ext cx="7441064" cy="2072437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851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  <p:bldP spid="50" grpId="0" uiExpand="1" build="p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US" b="1" dirty="0"/>
              <a:t>Long-time Simulation Analysis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22</a:t>
            </a:fld>
            <a:endParaRPr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143378B-4D3E-1381-E0F4-A5C3AAC25C29}"/>
              </a:ext>
            </a:extLst>
          </p:cNvPr>
          <p:cNvGrpSpPr/>
          <p:nvPr/>
        </p:nvGrpSpPr>
        <p:grpSpPr>
          <a:xfrm>
            <a:off x="201278" y="968929"/>
            <a:ext cx="3603250" cy="3372196"/>
            <a:chOff x="7571316" y="1881623"/>
            <a:chExt cx="3802070" cy="358550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936D545-0F84-1E67-2331-13E7A129E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71316" y="1881623"/>
              <a:ext cx="3802070" cy="3094754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376C13D-13E0-9BC9-249B-E9CB1FD0F2C3}"/>
                    </a:ext>
                  </a:extLst>
                </p:cNvPr>
                <p:cNvSpPr txBox="1"/>
                <p:nvPr/>
              </p:nvSpPr>
              <p:spPr>
                <a:xfrm>
                  <a:off x="7664175" y="4976258"/>
                  <a:ext cx="3616351" cy="4908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2" algn="ctr"/>
                  <a:r>
                    <a:rPr lang="en-IN" sz="1200" b="1" dirty="0">
                      <a:latin typeface="Proxima Nova"/>
                    </a:rPr>
                    <a:t>Fig: </a:t>
                  </a:r>
                  <a:r>
                    <a:rPr lang="en-US" sz="1200" dirty="0">
                      <a:latin typeface="Proxima Nova"/>
                    </a:rPr>
                    <a:t>Evolution of the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I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N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1200" dirty="0">
                      <a:latin typeface="Proxima Nova"/>
                    </a:rPr>
                    <a:t> error for various schemes </a:t>
                  </a:r>
                  <a14:m>
                    <m:oMath xmlns:m="http://schemas.openxmlformats.org/officeDocument/2006/math">
                      <m:r>
                        <a:rPr lang="en-IN" sz="1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1200" i="1">
                          <a:latin typeface="Cambria Math" panose="02040503050406030204" pitchFamily="18" charset="0"/>
                        </a:rPr>
                        <m:t>𝑅𝑒</m:t>
                      </m:r>
                      <m:r>
                        <a:rPr lang="en-IN" sz="1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12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IN" sz="1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IN" sz="1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IN" sz="1200" i="1" dirty="0">
                    <a:latin typeface="Proxima Nova"/>
                  </a:endParaRPr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376C13D-13E0-9BC9-249B-E9CB1FD0F2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4175" y="4976258"/>
                  <a:ext cx="3616351" cy="490867"/>
                </a:xfrm>
                <a:prstGeom prst="rect">
                  <a:avLst/>
                </a:prstGeom>
                <a:blipFill>
                  <a:blip r:embed="rId4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2912B37-1D2E-A3C7-3792-A44FE8D8A3E0}"/>
                  </a:ext>
                </a:extLst>
              </p:cNvPr>
              <p:cNvSpPr txBox="1"/>
              <p:nvPr/>
            </p:nvSpPr>
            <p:spPr>
              <a:xfrm>
                <a:off x="4327754" y="3879459"/>
                <a:ext cx="3427242" cy="648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2" algn="ctr"/>
                <a:r>
                  <a:rPr lang="en-IN" sz="1200" b="1" dirty="0">
                    <a:latin typeface="Proxima Nova"/>
                  </a:rPr>
                  <a:t>Fig: </a:t>
                </a:r>
                <a:r>
                  <a:rPr lang="en-US" sz="1200" dirty="0">
                    <a:latin typeface="Proxima Nova"/>
                  </a:rPr>
                  <a:t>Velocity magnitude field </a:t>
                </a:r>
                <a:r>
                  <a:rPr lang="en-US" sz="1200" i="1" dirty="0">
                    <a:latin typeface="Proxima Nova"/>
                  </a:rPr>
                  <a:t>(arrows represent the velocity vector)</a:t>
                </a:r>
                <a:r>
                  <a:rPr lang="en-US" sz="1200" dirty="0">
                    <a:latin typeface="Proxima Nova"/>
                  </a:rPr>
                  <a:t> for various schemes </a:t>
                </a:r>
                <a14:m>
                  <m:oMath xmlns:m="http://schemas.openxmlformats.org/officeDocument/2006/math">
                    <m:r>
                      <a:rPr lang="en-IN" sz="12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120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IN" sz="12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IN" sz="1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1200" i="1" dirty="0">
                  <a:latin typeface="Proxima Nova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2912B37-1D2E-A3C7-3792-A44FE8D8A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754" y="3879459"/>
                <a:ext cx="3427242" cy="648447"/>
              </a:xfrm>
              <a:prstGeom prst="rect">
                <a:avLst/>
              </a:prstGeom>
              <a:blipFill>
                <a:blip r:embed="rId5"/>
                <a:stretch>
                  <a:fillRect r="-890" b="-37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03B5D7-479E-C03F-FDF8-8C18CC328CAB}"/>
                  </a:ext>
                </a:extLst>
              </p:cNvPr>
              <p:cNvSpPr txBox="1"/>
              <p:nvPr/>
            </p:nvSpPr>
            <p:spPr>
              <a:xfrm>
                <a:off x="8366225" y="3852844"/>
                <a:ext cx="3427243" cy="648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2" algn="ctr"/>
                <a:r>
                  <a:rPr lang="en-IN" sz="1200" b="1" dirty="0">
                    <a:latin typeface="Proxima Nova"/>
                  </a:rPr>
                  <a:t>Fig: </a:t>
                </a:r>
                <a:r>
                  <a:rPr lang="en-US" sz="1200" dirty="0">
                    <a:latin typeface="Proxima Nova"/>
                  </a:rPr>
                  <a:t>Vorticity magnitude field </a:t>
                </a:r>
                <a:r>
                  <a:rPr lang="en-US" sz="1200" i="1" dirty="0">
                    <a:latin typeface="Proxima Nova"/>
                  </a:rPr>
                  <a:t>(arrows represent the velocity vector)</a:t>
                </a:r>
                <a:r>
                  <a:rPr lang="en-US" sz="1200" dirty="0">
                    <a:latin typeface="Proxima Nova"/>
                  </a:rPr>
                  <a:t> for various schemes </a:t>
                </a:r>
                <a14:m>
                  <m:oMath xmlns:m="http://schemas.openxmlformats.org/officeDocument/2006/math">
                    <m:r>
                      <a:rPr lang="en-IN" sz="12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120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IN" sz="12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IN" sz="1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1200" i="1" dirty="0">
                  <a:latin typeface="Proxima Nova"/>
                </a:endParaRPr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03B5D7-479E-C03F-FDF8-8C18CC328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225" y="3852844"/>
                <a:ext cx="3427243" cy="648447"/>
              </a:xfrm>
              <a:prstGeom prst="rect">
                <a:avLst/>
              </a:prstGeom>
              <a:blipFill>
                <a:blip r:embed="rId6"/>
                <a:stretch>
                  <a:fillRect r="-1066" b="-47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1" y="4560425"/>
                <a:ext cx="10780895" cy="2110539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fontScale="77500" lnSpcReduction="20000"/>
              </a:bodyPr>
              <a:lstStyle/>
              <a:p>
                <a:pPr marL="285750" indent="-285750"/>
                <a:r>
                  <a:rPr lang="en-IN" dirty="0">
                    <a:solidFill>
                      <a:srgbClr val="0070C0"/>
                    </a:solidFill>
                  </a:rPr>
                  <a:t>Observations</a:t>
                </a:r>
              </a:p>
              <a:p>
                <a:pPr marL="895335" lvl="1" indent="-285750"/>
                <a:r>
                  <a:rPr lang="en-IN" dirty="0"/>
                  <a:t>L-IPST-C &amp;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IN" b="0" dirty="0"/>
                  <a:t>-LES-SPH :</a:t>
                </a:r>
              </a:p>
              <a:p>
                <a:pPr marL="1504919" lvl="2" indent="-285750"/>
                <a:r>
                  <a:rPr lang="en-IN" dirty="0"/>
                  <a:t>Have relatively the least amount of error</a:t>
                </a:r>
              </a:p>
              <a:p>
                <a:pPr marL="1504919" lvl="2" indent="-285750"/>
                <a:r>
                  <a:rPr lang="en-IN" dirty="0"/>
                  <a:t>Capture both the velocity and vorticity field accurately</a:t>
                </a:r>
              </a:p>
              <a:p>
                <a:pPr marL="895335" lvl="1" indent="-285750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IN" b="0" dirty="0"/>
                  <a:t> SPH : Drains all the energy from the system; No structure in the flow field</a:t>
                </a:r>
              </a:p>
              <a:p>
                <a:pPr marL="895335" lvl="1" indent="-285750"/>
                <a:r>
                  <a:rPr lang="en-IN" dirty="0"/>
                  <a:t>SPH-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IN" b="0" dirty="0"/>
                  <a:t> :</a:t>
                </a:r>
              </a:p>
              <a:p>
                <a:pPr marL="1504919" lvl="2" indent="-285750"/>
                <a:r>
                  <a:rPr lang="en-IN" dirty="0"/>
                  <a:t>High magnitude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b="0" dirty="0"/>
                  <a:t> error</a:t>
                </a:r>
              </a:p>
              <a:p>
                <a:pPr marL="1504919" lvl="2" indent="-285750"/>
                <a:r>
                  <a:rPr lang="en-IN" dirty="0"/>
                  <a:t>TGV structures present in the flow field, albeit with the magnitude blown-up</a:t>
                </a:r>
              </a:p>
              <a:p>
                <a:pPr marL="1504919" lvl="2" indent="-285750"/>
                <a:r>
                  <a:rPr lang="en-IN" dirty="0"/>
                  <a:t>Addition of a dissipative mechanism </a:t>
                </a:r>
                <a:r>
                  <a:rPr lang="en-IN" dirty="0">
                    <a:sym typeface="Wingdings" panose="05000000000000000000" pitchFamily="2" charset="2"/>
                  </a:rPr>
                  <a:t> Might improve performance</a:t>
                </a:r>
                <a:r>
                  <a:rPr lang="en-IN" dirty="0"/>
                  <a:t> </a:t>
                </a:r>
                <a:endParaRPr lang="en-IN" b="0" dirty="0"/>
              </a:p>
            </p:txBody>
          </p:sp>
        </mc:Choice>
        <mc:Fallback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1" y="4560425"/>
                <a:ext cx="10780895" cy="2110539"/>
              </a:xfrm>
              <a:prstGeom prst="rect">
                <a:avLst/>
              </a:prstGeom>
              <a:blipFill>
                <a:blip r:embed="rId7"/>
                <a:stretch>
                  <a:fillRect l="-170" t="-8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AD9BAB-F986-39BF-0219-B54F71624AF8}"/>
              </a:ext>
            </a:extLst>
          </p:cNvPr>
          <p:cNvSpPr/>
          <p:nvPr/>
        </p:nvSpPr>
        <p:spPr>
          <a:xfrm>
            <a:off x="493776" y="4525790"/>
            <a:ext cx="7798169" cy="2072437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59CF8-BAE0-9875-D767-D9B98ABCD0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0234" y="950400"/>
            <a:ext cx="3448597" cy="286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78BF7B-A577-8563-02D6-46C0B44BF8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6225" y="950400"/>
            <a:ext cx="3416093" cy="28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41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  <p:bldP spid="50" grpId="0" uiExpand="1" build="p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US" b="1" dirty="0"/>
              <a:t>Long-time Simulation Analysis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23</a:t>
            </a:fld>
            <a:endParaRPr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143378B-4D3E-1381-E0F4-A5C3AAC25C29}"/>
              </a:ext>
            </a:extLst>
          </p:cNvPr>
          <p:cNvGrpSpPr/>
          <p:nvPr/>
        </p:nvGrpSpPr>
        <p:grpSpPr>
          <a:xfrm>
            <a:off x="257579" y="968929"/>
            <a:ext cx="3490647" cy="3372196"/>
            <a:chOff x="7630724" y="1881623"/>
            <a:chExt cx="3683254" cy="358550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936D545-0F84-1E67-2331-13E7A129E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30724" y="1881623"/>
              <a:ext cx="3683254" cy="3094754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376C13D-13E0-9BC9-249B-E9CB1FD0F2C3}"/>
                    </a:ext>
                  </a:extLst>
                </p:cNvPr>
                <p:cNvSpPr txBox="1"/>
                <p:nvPr/>
              </p:nvSpPr>
              <p:spPr>
                <a:xfrm>
                  <a:off x="7664175" y="4976258"/>
                  <a:ext cx="3616351" cy="4908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2" algn="ctr"/>
                  <a:r>
                    <a:rPr lang="en-IN" sz="1200" b="1" dirty="0">
                      <a:latin typeface="Proxima Nova"/>
                    </a:rPr>
                    <a:t>Fig: </a:t>
                  </a:r>
                  <a:r>
                    <a:rPr lang="en-US" sz="1200" dirty="0">
                      <a:latin typeface="Proxima Nova"/>
                    </a:rPr>
                    <a:t>Evolution of the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I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N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1200" dirty="0">
                      <a:latin typeface="Proxima Nova"/>
                    </a:rPr>
                    <a:t> error (pressure) for various schemes </a:t>
                  </a:r>
                  <a14:m>
                    <m:oMath xmlns:m="http://schemas.openxmlformats.org/officeDocument/2006/math">
                      <m:r>
                        <a:rPr lang="en-IN" sz="1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1200" i="1">
                          <a:latin typeface="Cambria Math" panose="02040503050406030204" pitchFamily="18" charset="0"/>
                        </a:rPr>
                        <m:t>𝑅𝑒</m:t>
                      </m:r>
                      <m:r>
                        <a:rPr lang="en-IN" sz="1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12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IN" sz="1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IN" sz="1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IN" sz="1200" i="1" dirty="0">
                    <a:latin typeface="Proxima Nova"/>
                  </a:endParaRPr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376C13D-13E0-9BC9-249B-E9CB1FD0F2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4175" y="4976258"/>
                  <a:ext cx="3616351" cy="490867"/>
                </a:xfrm>
                <a:prstGeom prst="rect">
                  <a:avLst/>
                </a:prstGeom>
                <a:blipFill>
                  <a:blip r:embed="rId4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2912B37-1D2E-A3C7-3792-A44FE8D8A3E0}"/>
                  </a:ext>
                </a:extLst>
              </p:cNvPr>
              <p:cNvSpPr txBox="1"/>
              <p:nvPr/>
            </p:nvSpPr>
            <p:spPr>
              <a:xfrm>
                <a:off x="4327754" y="3879459"/>
                <a:ext cx="34272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2" algn="ctr"/>
                <a:r>
                  <a:rPr lang="en-IN" sz="1200" b="1" dirty="0">
                    <a:latin typeface="Proxima Nova"/>
                  </a:rPr>
                  <a:t>Fig: </a:t>
                </a:r>
                <a:r>
                  <a:rPr lang="en-US" sz="1200" dirty="0">
                    <a:latin typeface="Proxima Nova"/>
                  </a:rPr>
                  <a:t>Pressure magnitude field </a:t>
                </a:r>
                <a:r>
                  <a:rPr lang="en-US" sz="1200" i="1" dirty="0">
                    <a:latin typeface="Proxima Nova"/>
                  </a:rPr>
                  <a:t>(arrows represent the velocity vector)</a:t>
                </a:r>
                <a:r>
                  <a:rPr lang="en-US" sz="1200" dirty="0">
                    <a:latin typeface="Proxima Nova"/>
                  </a:rPr>
                  <a:t> for various schemes </a:t>
                </a:r>
                <a14:m>
                  <m:oMath xmlns:m="http://schemas.openxmlformats.org/officeDocument/2006/math">
                    <m:r>
                      <a:rPr lang="en-IN" sz="12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120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IN" sz="12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IN" sz="1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1200" i="1" dirty="0">
                  <a:latin typeface="Proxima Nova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2912B37-1D2E-A3C7-3792-A44FE8D8A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754" y="3879459"/>
                <a:ext cx="3427242" cy="646331"/>
              </a:xfrm>
              <a:prstGeom prst="rect">
                <a:avLst/>
              </a:prstGeom>
              <a:blipFill>
                <a:blip r:embed="rId5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03B5D7-479E-C03F-FDF8-8C18CC328CAB}"/>
                  </a:ext>
                </a:extLst>
              </p:cNvPr>
              <p:cNvSpPr txBox="1"/>
              <p:nvPr/>
            </p:nvSpPr>
            <p:spPr>
              <a:xfrm>
                <a:off x="8366225" y="3852844"/>
                <a:ext cx="3427243" cy="648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2" algn="ctr"/>
                <a:r>
                  <a:rPr lang="en-IN" sz="1200" b="1" dirty="0">
                    <a:latin typeface="Proxima Nova"/>
                  </a:rPr>
                  <a:t>Fig: </a:t>
                </a:r>
                <a:r>
                  <a:rPr lang="en-US" sz="1200" dirty="0">
                    <a:latin typeface="Proxima Nova"/>
                  </a:rPr>
                  <a:t>Density magnitude field </a:t>
                </a:r>
                <a:r>
                  <a:rPr lang="en-US" sz="1200" i="1" dirty="0">
                    <a:latin typeface="Proxima Nova"/>
                  </a:rPr>
                  <a:t>(arrows represent the velocity vector)</a:t>
                </a:r>
                <a:r>
                  <a:rPr lang="en-US" sz="1200" dirty="0">
                    <a:latin typeface="Proxima Nova"/>
                  </a:rPr>
                  <a:t> for various schemes </a:t>
                </a:r>
                <a14:m>
                  <m:oMath xmlns:m="http://schemas.openxmlformats.org/officeDocument/2006/math">
                    <m:r>
                      <a:rPr lang="en-IN" sz="12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120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IN" sz="12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IN" sz="1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1200" i="1" dirty="0">
                  <a:latin typeface="Proxima Nova"/>
                </a:endParaRPr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03B5D7-479E-C03F-FDF8-8C18CC328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225" y="3852844"/>
                <a:ext cx="3427243" cy="648447"/>
              </a:xfrm>
              <a:prstGeom prst="rect">
                <a:avLst/>
              </a:prstGeom>
              <a:blipFill>
                <a:blip r:embed="rId6"/>
                <a:stretch>
                  <a:fillRect r="-533" b="-47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1" y="4560425"/>
                <a:ext cx="10780895" cy="2110539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fontScale="85000" lnSpcReduction="20000"/>
              </a:bodyPr>
              <a:lstStyle/>
              <a:p>
                <a:pPr marL="285750" indent="-285750"/>
                <a:r>
                  <a:rPr lang="en-IN" dirty="0">
                    <a:solidFill>
                      <a:srgbClr val="0070C0"/>
                    </a:solidFill>
                  </a:rPr>
                  <a:t>Observations</a:t>
                </a:r>
              </a:p>
              <a:p>
                <a:pPr marL="895335" lvl="1" indent="-285750"/>
                <a:r>
                  <a:rPr lang="en-IN" dirty="0"/>
                  <a:t>L-IPST-C: Least amount of error; Reduces with resolution</a:t>
                </a:r>
              </a:p>
              <a:p>
                <a:pPr marL="895335" lvl="1" indent="-285750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IN" b="0" dirty="0"/>
                  <a:t>-LES-SPH:</a:t>
                </a:r>
              </a:p>
              <a:p>
                <a:pPr marL="1504919" lvl="2" indent="-285750"/>
                <a:r>
                  <a:rPr lang="en-IN" dirty="0"/>
                  <a:t>Significantly dependent on the resolution</a:t>
                </a:r>
              </a:p>
              <a:p>
                <a:pPr marL="1504919" lvl="2" indent="-285750"/>
                <a:r>
                  <a:rPr lang="en-IN" dirty="0"/>
                  <a:t>Trends in density &amp; pressure field are captured well, but the limits are larger</a:t>
                </a:r>
              </a:p>
              <a:p>
                <a:pPr marL="895335" lvl="1" indent="-285750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IN" b="0" dirty="0"/>
                  <a:t> SPH : Non-existent and noisy density &amp; pressure fields</a:t>
                </a:r>
              </a:p>
              <a:p>
                <a:pPr marL="895335" lvl="1" indent="-285750"/>
                <a:r>
                  <a:rPr lang="en-IN" dirty="0"/>
                  <a:t>SPH-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IN" b="0" dirty="0"/>
                  <a:t> :</a:t>
                </a:r>
              </a:p>
              <a:p>
                <a:pPr marL="1504919" lvl="2" indent="-285750"/>
                <a:r>
                  <a:rPr lang="en-IN" dirty="0"/>
                  <a:t>Comparable error to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IN" dirty="0"/>
                  <a:t>-LES-SPH, and similar (but exaggerated) cause as well</a:t>
                </a:r>
              </a:p>
            </p:txBody>
          </p:sp>
        </mc:Choice>
        <mc:Fallback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1" y="4560425"/>
                <a:ext cx="10780895" cy="2110539"/>
              </a:xfrm>
              <a:prstGeom prst="rect">
                <a:avLst/>
              </a:prstGeom>
              <a:blipFill>
                <a:blip r:embed="rId7"/>
                <a:stretch>
                  <a:fillRect l="-170" t="-2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AD9BAB-F986-39BF-0219-B54F71624AF8}"/>
              </a:ext>
            </a:extLst>
          </p:cNvPr>
          <p:cNvSpPr/>
          <p:nvPr/>
        </p:nvSpPr>
        <p:spPr>
          <a:xfrm>
            <a:off x="493776" y="4525790"/>
            <a:ext cx="8587879" cy="2072437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531D43-3E17-79D2-E24E-736CB97EF8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7754" y="950400"/>
            <a:ext cx="3590441" cy="2869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911DAF-1831-B751-7790-9D73FEB25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6400" y="950400"/>
            <a:ext cx="3416400" cy="267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63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  <p:bldP spid="50" grpId="0" uiExpand="1" build="p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US" b="1" dirty="0"/>
              <a:t>Long-time Simulation Analysis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24</a:t>
            </a:fld>
            <a:endParaRPr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E888C0D-2E71-B548-2DD1-E312F12EC93A}"/>
              </a:ext>
            </a:extLst>
          </p:cNvPr>
          <p:cNvGrpSpPr/>
          <p:nvPr/>
        </p:nvGrpSpPr>
        <p:grpSpPr>
          <a:xfrm>
            <a:off x="201278" y="977018"/>
            <a:ext cx="11757207" cy="3378405"/>
            <a:chOff x="201278" y="1567334"/>
            <a:chExt cx="11757207" cy="337840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143378B-4D3E-1381-E0F4-A5C3AAC25C29}"/>
                </a:ext>
              </a:extLst>
            </p:cNvPr>
            <p:cNvGrpSpPr/>
            <p:nvPr/>
          </p:nvGrpSpPr>
          <p:grpSpPr>
            <a:xfrm>
              <a:off x="201278" y="1626662"/>
              <a:ext cx="3603250" cy="3304778"/>
              <a:chOff x="7571316" y="1953305"/>
              <a:chExt cx="3802070" cy="3513820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C936D545-0F84-1E67-2331-13E7A129E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571316" y="1953305"/>
                <a:ext cx="3802070" cy="2951388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490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Evolution of the energy spectrum (L-IPST-C)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200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i="1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49086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6DA14C9-5C9D-4939-D286-B87A6CCA9718}"/>
                </a:ext>
              </a:extLst>
            </p:cNvPr>
            <p:cNvGrpSpPr/>
            <p:nvPr/>
          </p:nvGrpSpPr>
          <p:grpSpPr>
            <a:xfrm>
              <a:off x="4179953" y="1580598"/>
              <a:ext cx="3722841" cy="3365141"/>
              <a:chOff x="7508220" y="1904327"/>
              <a:chExt cx="3928261" cy="3578002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2919E40-7322-795E-2D33-AA8DB1330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508220" y="1904327"/>
                <a:ext cx="3928261" cy="3049345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Evolution of the energy spectrum (</a:t>
                    </a:r>
                    <a14:m>
                      <m:oMath xmlns:m="http://schemas.openxmlformats.org/officeDocument/2006/math"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-LES-SPH)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200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i="1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6410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7755204-178C-2D46-39A8-59B9EE4E6C58}"/>
                </a:ext>
              </a:extLst>
            </p:cNvPr>
            <p:cNvGrpSpPr/>
            <p:nvPr/>
          </p:nvGrpSpPr>
          <p:grpSpPr>
            <a:xfrm>
              <a:off x="8201206" y="1567334"/>
              <a:ext cx="3757279" cy="3364109"/>
              <a:chOff x="7490051" y="1890224"/>
              <a:chExt cx="3964598" cy="3576904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28A1F37-D589-991E-6192-487BDF903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490051" y="1890224"/>
                <a:ext cx="3964598" cy="3077553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61"/>
                    <a:ext cx="3616351" cy="490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Evolution of the energy spectrum (SPH-</a:t>
                    </a:r>
                    <a14:m>
                      <m:oMath xmlns:m="http://schemas.openxmlformats.org/officeDocument/2006/math"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)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200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i="1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61"/>
                    <a:ext cx="3616351" cy="49086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6579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1" y="4560425"/>
                <a:ext cx="10780895" cy="2110539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lnSpcReduction="10000"/>
              </a:bodyPr>
              <a:lstStyle/>
              <a:p>
                <a:pPr marL="285750" indent="-285750"/>
                <a:r>
                  <a:rPr lang="en-IN" dirty="0">
                    <a:solidFill>
                      <a:srgbClr val="0070C0"/>
                    </a:solidFill>
                  </a:rPr>
                  <a:t>Observations</a:t>
                </a:r>
              </a:p>
              <a:p>
                <a:pPr marL="895335" lvl="1" indent="-285750"/>
                <a:r>
                  <a:rPr lang="en-IN" dirty="0"/>
                  <a:t>L-IPST-C &amp;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IN" b="0" dirty="0"/>
                  <a:t>-LES-SPH :</a:t>
                </a:r>
              </a:p>
              <a:p>
                <a:pPr marL="1504919" lvl="2" indent="-285750"/>
                <a:r>
                  <a:rPr lang="en-IN" dirty="0"/>
                  <a:t>Similar energy dissipation over time</a:t>
                </a:r>
              </a:p>
              <a:p>
                <a:pPr marL="1504919" lvl="2" indent="-285750"/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IN" dirty="0"/>
                  <a:t>-LES-SPH </a:t>
                </a:r>
                <a:r>
                  <a:rPr lang="en-IN" dirty="0">
                    <a:sym typeface="Wingdings" panose="05000000000000000000" pitchFamily="2" charset="2"/>
                  </a:rPr>
                  <a:t> slightly better at redistributing energy to </a:t>
                </a:r>
                <a:r>
                  <a:rPr lang="en-IN" dirty="0"/>
                  <a:t>smaller </a:t>
                </a:r>
                <a:r>
                  <a:rPr lang="en-IN" dirty="0">
                    <a:sym typeface="Wingdings" panose="05000000000000000000" pitchFamily="2" charset="2"/>
                  </a:rPr>
                  <a:t>scales</a:t>
                </a:r>
                <a:endParaRPr lang="en-IN" b="0" dirty="0">
                  <a:sym typeface="Wingdings" panose="05000000000000000000" pitchFamily="2" charset="2"/>
                </a:endParaRPr>
              </a:p>
              <a:p>
                <a:pPr marL="895335" lvl="1" indent="-285750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IN" b="0" dirty="0"/>
                  <a:t> SPH : Dissipates energy at all scales</a:t>
                </a:r>
              </a:p>
              <a:p>
                <a:pPr marL="895335" lvl="1" indent="-285750"/>
                <a:r>
                  <a:rPr lang="en-IN" dirty="0"/>
                  <a:t>SPH-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IN" b="0" dirty="0"/>
                  <a:t> : Increases energy to the smaller scales; negligible effect on larger scales</a:t>
                </a:r>
              </a:p>
            </p:txBody>
          </p:sp>
        </mc:Choice>
        <mc:Fallback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1" y="4560425"/>
                <a:ext cx="10780895" cy="2110539"/>
              </a:xfrm>
              <a:prstGeom prst="rect">
                <a:avLst/>
              </a:prstGeom>
              <a:blipFill>
                <a:blip r:embed="rId9"/>
                <a:stretch>
                  <a:fillRect l="-17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AD9BAB-F986-39BF-0219-B54F71624AF8}"/>
              </a:ext>
            </a:extLst>
          </p:cNvPr>
          <p:cNvSpPr/>
          <p:nvPr/>
        </p:nvSpPr>
        <p:spPr>
          <a:xfrm>
            <a:off x="493776" y="4525790"/>
            <a:ext cx="9398369" cy="2072437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943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  <p:bldP spid="50" grpId="0" uiExpand="1" build="p"/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87C58-207C-0ADC-333A-57175161DDBF}"/>
              </a:ext>
            </a:extLst>
          </p:cNvPr>
          <p:cNvSpPr/>
          <p:nvPr/>
        </p:nvSpPr>
        <p:spPr>
          <a:xfrm>
            <a:off x="9343930" y="4114149"/>
            <a:ext cx="1059181" cy="5638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24499D-697D-939A-D204-5A9A9CF84DE4}"/>
              </a:ext>
            </a:extLst>
          </p:cNvPr>
          <p:cNvSpPr/>
          <p:nvPr/>
        </p:nvSpPr>
        <p:spPr>
          <a:xfrm>
            <a:off x="9314708" y="2780648"/>
            <a:ext cx="1128990" cy="5334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8" name="Google Shape;338;p37"/>
          <p:cNvSpPr txBox="1">
            <a:spLocks noGrp="1"/>
          </p:cNvSpPr>
          <p:nvPr>
            <p:ph type="body" idx="1"/>
          </p:nvPr>
        </p:nvSpPr>
        <p:spPr>
          <a:xfrm>
            <a:off x="160733" y="963200"/>
            <a:ext cx="7298737" cy="545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marL="285750" indent="-285750"/>
            <a:r>
              <a:rPr lang="en-US" dirty="0"/>
              <a:t>Stage – I outcome:</a:t>
            </a:r>
          </a:p>
          <a:p>
            <a:pPr marL="895335" lvl="1" indent="-285750"/>
            <a:r>
              <a:rPr lang="en-US" dirty="0"/>
              <a:t>A reasonable </a:t>
            </a:r>
            <a:r>
              <a:rPr lang="en-IN" dirty="0"/>
              <a:t>compilation</a:t>
            </a:r>
            <a:r>
              <a:rPr lang="en-US" dirty="0"/>
              <a:t> of past SPH turbulence models</a:t>
            </a:r>
          </a:p>
          <a:p>
            <a:pPr marL="895335" lvl="1" indent="-285750"/>
            <a:r>
              <a:rPr lang="en-US" dirty="0"/>
              <a:t>The corresponding advantages, limitations &amp; potential areas for refinement are understood</a:t>
            </a:r>
          </a:p>
          <a:p>
            <a:pPr marL="895335" lvl="1" indent="-285750"/>
            <a:endParaRPr lang="en-US" dirty="0"/>
          </a:p>
          <a:p>
            <a:pPr marL="285750" indent="-285750"/>
            <a:r>
              <a:rPr lang="en-US" dirty="0"/>
              <a:t>Entropically Damped Artificial Compressibility (EDAC) scheme</a:t>
            </a:r>
            <a:r>
              <a:rPr lang="en-IN" baseline="30000" dirty="0"/>
              <a:t>[1]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E</a:t>
            </a:r>
            <a:r>
              <a:rPr lang="en-US" dirty="0"/>
              <a:t>xplicit incompressible SPH method</a:t>
            </a:r>
          </a:p>
          <a:p>
            <a:pPr marL="895335" lvl="1" indent="-285750"/>
            <a:r>
              <a:rPr lang="en-US" dirty="0"/>
              <a:t>Uses a pressure evolution eq. instead of the </a:t>
            </a:r>
            <a:r>
              <a:rPr lang="en-IN" dirty="0"/>
              <a:t>continuity equation</a:t>
            </a:r>
            <a:r>
              <a:rPr lang="en-IN" baseline="30000" dirty="0"/>
              <a:t>[2]</a:t>
            </a:r>
            <a:endParaRPr lang="en-US" dirty="0"/>
          </a:p>
          <a:p>
            <a:pPr marL="895335" lvl="1" indent="-285750"/>
            <a:r>
              <a:rPr lang="en-US" dirty="0"/>
              <a:t>Produces a smoother &amp; accurate pressure distribution for flows, confined or free</a:t>
            </a:r>
          </a:p>
          <a:p>
            <a:pPr marL="895335" lvl="1" indent="-285750"/>
            <a:r>
              <a:rPr lang="en-US" dirty="0"/>
              <a:t>Does not require artificial viscosity</a:t>
            </a:r>
          </a:p>
          <a:p>
            <a:pPr marL="285750" indent="-285750"/>
            <a:r>
              <a:rPr lang="en-US" dirty="0"/>
              <a:t>Turbulence Models for EDAC</a:t>
            </a:r>
          </a:p>
          <a:p>
            <a:pPr marL="895335" lvl="1" indent="-285750"/>
            <a:r>
              <a:rPr lang="en-IN" dirty="0"/>
              <a:t>Incompatible with RANS due to incompressibility condition</a:t>
            </a:r>
          </a:p>
          <a:p>
            <a:pPr marL="1504919" lvl="2" indent="-285750"/>
            <a:r>
              <a:rPr lang="en-IN" dirty="0"/>
              <a:t>Will consider compressible EDAC scheme to devise a turbulence model</a:t>
            </a:r>
            <a:endParaRPr lang="en-US" dirty="0"/>
          </a:p>
          <a:p>
            <a:pPr marL="895335" lvl="1" indent="-285750"/>
            <a:r>
              <a:rPr lang="en-US" dirty="0"/>
              <a:t>Lagrangian LES filtering of the pressure eq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Mixed filtered term obtained; cannot be </a:t>
            </a:r>
            <a:r>
              <a:rPr lang="en-IN" dirty="0"/>
              <a:t>decoupled further</a:t>
            </a:r>
          </a:p>
          <a:p>
            <a:pPr marL="1504919" lvl="2" indent="-285750"/>
            <a:r>
              <a:rPr lang="en-IN" dirty="0"/>
              <a:t>Will investigate potential closure models to decouple/model the mixed term</a:t>
            </a:r>
          </a:p>
        </p:txBody>
      </p:sp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Conclusion &amp; Future Work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25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-1" y="6140161"/>
            <a:ext cx="1040311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P. Ramachandran and K. Puri, “Entropically damped artificial compressibility for SPH,” Comput. Fluids, vol. 179, pp. 579–594, Jan. 2019, doi: 10.1016/j.compfluid.2018.11.023.</a:t>
            </a:r>
          </a:p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J. R. Clausen, “Entropically damped form of artificial compressibility for explicit simulation of incompressible flow,” Phys. Rev. E - Stat. Nonlinear, Soft Matter Phys., vol. 87, no. 1, pp. 1–12, 2013, doi: 10.1103/PhysRevE.87.013309.</a:t>
            </a:r>
          </a:p>
        </p:txBody>
      </p:sp>
      <p:pic>
        <p:nvPicPr>
          <p:cNvPr id="34" name="Picture 33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P} = -c_s^2 \rho \nabla \cdot \vect{v} + \nu \nabla^2 P&#10;\end{equation*}&#10;&#10;\end{document}" title="IguanaTex Bitmap Display">
            <a:extLst>
              <a:ext uri="{FF2B5EF4-FFF2-40B4-BE49-F238E27FC236}">
                <a16:creationId xmlns:a16="http://schemas.microsoft.com/office/drawing/2014/main" id="{05088FA5-14CD-16C5-84E0-64E1394CAC9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6567" y="4157751"/>
            <a:ext cx="2581028" cy="467657"/>
          </a:xfrm>
          <a:prstGeom prst="rect">
            <a:avLst/>
          </a:prstGeom>
        </p:spPr>
      </p:pic>
      <p:pic>
        <p:nvPicPr>
          <p:cNvPr id="36" name="Picture 35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nabla \cdot \vect{v} = 0&#10;\end{equation*}&#10;&#10;\end{document}" title="IguanaTex Bitmap Display">
            <a:extLst>
              <a:ext uri="{FF2B5EF4-FFF2-40B4-BE49-F238E27FC236}">
                <a16:creationId xmlns:a16="http://schemas.microsoft.com/office/drawing/2014/main" id="{D8B57328-D758-25DE-5DDD-D6DEADE60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2116" y="2976088"/>
            <a:ext cx="895543" cy="1632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6958BF-629F-FFAA-63FC-B27E6150E7B3}"/>
              </a:ext>
            </a:extLst>
          </p:cNvPr>
          <p:cNvCxnSpPr>
            <a:cxnSpLocks/>
            <a:stCxn id="11" idx="2"/>
            <a:endCxn id="6" idx="0"/>
          </p:cNvCxnSpPr>
          <p:nvPr/>
        </p:nvCxnSpPr>
        <p:spPr>
          <a:xfrm flipH="1">
            <a:off x="9873521" y="3314048"/>
            <a:ext cx="5682" cy="800101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D4BA30B1-9BE7-0559-C86C-2CDDB949A51E}"/>
              </a:ext>
            </a:extLst>
          </p:cNvPr>
          <p:cNvSpPr/>
          <p:nvPr/>
        </p:nvSpPr>
        <p:spPr>
          <a:xfrm>
            <a:off x="11237595" y="5084444"/>
            <a:ext cx="750570" cy="69913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2" name="Picture 31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\TildeP} = -c_s^2 \rho \nabla \cdot \TildeV + \nu \nabla^2 \TildeP + \TildeV \cdot \nabla \TildeP - \widetilde{\vect{v}\cdot\nabla P}&#10;\end{equation*}&#10;&#10;\end{document}" title="IguanaTex Bitmap Display">
            <a:extLst>
              <a:ext uri="{FF2B5EF4-FFF2-40B4-BE49-F238E27FC236}">
                <a16:creationId xmlns:a16="http://schemas.microsoft.com/office/drawing/2014/main" id="{FD75AC89-4930-CB2D-75F8-8CEC1B2B55B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9470" y="5138202"/>
            <a:ext cx="4485943" cy="534857"/>
          </a:xfrm>
          <a:prstGeom prst="rect">
            <a:avLst/>
          </a:prstGeom>
        </p:spPr>
      </p:pic>
      <p:pic>
        <p:nvPicPr>
          <p:cNvPr id="51" name="Picture 50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f(\TildeV, \TildeP) \neq \widetilde{f(\vect{v}, P)}&#10;\end{equation*}&#10;&#10;\end{document}" title="IguanaTex Bitmap Display">
            <a:extLst>
              <a:ext uri="{FF2B5EF4-FFF2-40B4-BE49-F238E27FC236}">
                <a16:creationId xmlns:a16="http://schemas.microsoft.com/office/drawing/2014/main" id="{651E26F8-6806-769E-A3C5-4A98277AFD2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720" y="5726817"/>
            <a:ext cx="1737600" cy="32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9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animBg="1"/>
      <p:bldP spid="11" grpId="0" uiExpand="1" animBg="1"/>
      <p:bldP spid="338" grpId="0" uiExpand="1" build="p"/>
      <p:bldP spid="340" grpId="0"/>
      <p:bldP spid="346" grpId="0" uiExpand="1"/>
      <p:bldP spid="16" grpId="0" uiExpan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9"/>
          <p:cNvSpPr/>
          <p:nvPr/>
        </p:nvSpPr>
        <p:spPr>
          <a:xfrm>
            <a:off x="991184" y="3352701"/>
            <a:ext cx="10251200" cy="2261922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IN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"/>
              </a:rPr>
              <a:t>Acknowledgements</a:t>
            </a:r>
          </a:p>
          <a:p>
            <a:pPr algn="just"/>
            <a:endParaRPr lang="en-IN" sz="1867" dirty="0">
              <a:solidFill>
                <a:schemeClr val="bg1"/>
              </a:solidFill>
              <a:latin typeface="Proxima Nova"/>
            </a:endParaRPr>
          </a:p>
          <a:p>
            <a:pPr algn="just">
              <a:spcAft>
                <a:spcPts val="1200"/>
              </a:spcAft>
            </a:pPr>
            <a:r>
              <a:rPr lang="en-IN" i="1" dirty="0">
                <a:solidFill>
                  <a:schemeClr val="tx1"/>
                </a:solidFill>
                <a:latin typeface="Proxima Nova"/>
              </a:rPr>
              <a:t>I would like to acknowledge the mentorship of my guide, </a:t>
            </a:r>
            <a:r>
              <a:rPr lang="en-IN" i="1" dirty="0">
                <a:solidFill>
                  <a:srgbClr val="0070C0"/>
                </a:solidFill>
                <a:latin typeface="Proxima Nova"/>
              </a:rPr>
              <a:t>Prof. Prabhu Ramachandran</a:t>
            </a:r>
            <a:r>
              <a:rPr lang="en-IN" i="1" dirty="0">
                <a:solidFill>
                  <a:schemeClr val="tx1"/>
                </a:solidFill>
                <a:latin typeface="Proxima Nova"/>
              </a:rPr>
              <a:t>, and the members of his l</a:t>
            </a:r>
            <a:r>
              <a:rPr lang="en-IN" i="1" dirty="0">
                <a:solidFill>
                  <a:srgbClr val="0070C0"/>
                </a:solidFill>
                <a:latin typeface="Proxima Nova"/>
              </a:rPr>
              <a:t>ab group </a:t>
            </a:r>
            <a:r>
              <a:rPr lang="en-IN" i="1" dirty="0">
                <a:solidFill>
                  <a:schemeClr val="tx1"/>
                </a:solidFill>
                <a:latin typeface="Proxima Nova"/>
              </a:rPr>
              <a:t>for their inputs and support.</a:t>
            </a:r>
          </a:p>
          <a:p>
            <a:pPr algn="just">
              <a:spcAft>
                <a:spcPts val="1200"/>
              </a:spcAft>
            </a:pPr>
            <a:r>
              <a:rPr lang="en-IN" i="1" dirty="0">
                <a:solidFill>
                  <a:schemeClr val="tx1"/>
                </a:solidFill>
                <a:latin typeface="Proxima Nova"/>
              </a:rPr>
              <a:t>I also appreciate the research environment provided by the </a:t>
            </a:r>
            <a:r>
              <a:rPr lang="en-IN" i="1" dirty="0">
                <a:solidFill>
                  <a:srgbClr val="0070C0"/>
                </a:solidFill>
                <a:latin typeface="Proxima Nova"/>
              </a:rPr>
              <a:t>Indian Institute of Technology Bombay</a:t>
            </a:r>
            <a:r>
              <a:rPr lang="en-IN" i="1" dirty="0">
                <a:solidFill>
                  <a:schemeClr val="tx1"/>
                </a:solidFill>
                <a:latin typeface="Proxima Nova"/>
              </a:rPr>
              <a:t>, and particularly, the </a:t>
            </a:r>
            <a:r>
              <a:rPr lang="en-IN" i="1" dirty="0">
                <a:solidFill>
                  <a:srgbClr val="0070C0"/>
                </a:solidFill>
                <a:latin typeface="Proxima Nova"/>
              </a:rPr>
              <a:t>Department of Aerospace Engineering</a:t>
            </a:r>
            <a:r>
              <a:rPr lang="en-IN" i="1" dirty="0">
                <a:solidFill>
                  <a:schemeClr val="tx1"/>
                </a:solidFill>
                <a:latin typeface="Proxima Nova"/>
              </a:rPr>
              <a:t> for having given me this platform to pursue my graduate studies.</a:t>
            </a:r>
          </a:p>
          <a:p>
            <a:pPr algn="just">
              <a:spcAft>
                <a:spcPts val="1200"/>
              </a:spcAft>
            </a:pPr>
            <a:r>
              <a:rPr lang="en-IN" i="1" dirty="0">
                <a:solidFill>
                  <a:schemeClr val="tx1"/>
                </a:solidFill>
                <a:latin typeface="Proxima Nova"/>
              </a:rPr>
              <a:t>I am also thankful for the </a:t>
            </a:r>
            <a:r>
              <a:rPr lang="en-IN" i="1" dirty="0">
                <a:solidFill>
                  <a:srgbClr val="0070C0"/>
                </a:solidFill>
                <a:latin typeface="Proxima Nova"/>
              </a:rPr>
              <a:t>professors on the panel </a:t>
            </a:r>
            <a:r>
              <a:rPr lang="en-IN" i="1" dirty="0">
                <a:solidFill>
                  <a:schemeClr val="tx1"/>
                </a:solidFill>
                <a:latin typeface="Proxima Nova"/>
              </a:rPr>
              <a:t>for their time today, and allowing me to present my work.</a:t>
            </a:r>
          </a:p>
        </p:txBody>
      </p:sp>
      <p:sp>
        <p:nvSpPr>
          <p:cNvPr id="362" name="Google Shape;362;p39"/>
          <p:cNvSpPr txBox="1">
            <a:spLocks noGrp="1"/>
          </p:cNvSpPr>
          <p:nvPr>
            <p:ph type="subTitle" idx="1"/>
          </p:nvPr>
        </p:nvSpPr>
        <p:spPr>
          <a:xfrm>
            <a:off x="949800" y="5744225"/>
            <a:ext cx="10292400" cy="118797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indent="0" algn="ctr">
              <a:lnSpc>
                <a:spcPct val="90000"/>
              </a:lnSpc>
              <a:buSzPts val="358"/>
            </a:pPr>
            <a:r>
              <a:rPr lang="en" sz="1600" dirty="0"/>
              <a:t>Department of Aerospace Engineering</a:t>
            </a:r>
            <a:endParaRPr sz="1600" dirty="0"/>
          </a:p>
          <a:p>
            <a:pPr marL="0" indent="0" algn="ctr">
              <a:lnSpc>
                <a:spcPct val="90000"/>
              </a:lnSpc>
              <a:buSzPts val="358"/>
            </a:pPr>
            <a:r>
              <a:rPr lang="en" sz="1600" dirty="0"/>
              <a:t>Indian Institute of Technology Bombay</a:t>
            </a:r>
          </a:p>
          <a:p>
            <a:pPr marL="0" indent="0" algn="ctr">
              <a:lnSpc>
                <a:spcPct val="90000"/>
              </a:lnSpc>
              <a:buSzPts val="358"/>
            </a:pPr>
            <a:endParaRPr lang="en-IN" sz="800" dirty="0"/>
          </a:p>
          <a:p>
            <a:pPr marL="0" indent="0" algn="ctr">
              <a:lnSpc>
                <a:spcPct val="90000"/>
              </a:lnSpc>
              <a:buSzPts val="358"/>
            </a:pPr>
            <a:endParaRPr sz="800" dirty="0"/>
          </a:p>
          <a:p>
            <a:pPr marL="0" indent="0" algn="ctr">
              <a:lnSpc>
                <a:spcPct val="90000"/>
              </a:lnSpc>
              <a:buSzPts val="358"/>
            </a:pPr>
            <a:r>
              <a:rPr lang="en" sz="2000" dirty="0"/>
              <a:t>June 30</a:t>
            </a:r>
            <a:r>
              <a:rPr lang="en" sz="2000" baseline="30000" dirty="0"/>
              <a:t>th</a:t>
            </a:r>
            <a:r>
              <a:rPr lang="en" sz="2000" dirty="0"/>
              <a:t>, 2023</a:t>
            </a:r>
            <a:endParaRPr sz="2000" dirty="0"/>
          </a:p>
        </p:txBody>
      </p:sp>
      <p:sp>
        <p:nvSpPr>
          <p:cNvPr id="2" name="Google Shape;59;p13">
            <a:extLst>
              <a:ext uri="{FF2B5EF4-FFF2-40B4-BE49-F238E27FC236}">
                <a16:creationId xmlns:a16="http://schemas.microsoft.com/office/drawing/2014/main" id="{E759B6B2-E4DF-B909-CFD4-19BE46AB5B76}"/>
              </a:ext>
            </a:extLst>
          </p:cNvPr>
          <p:cNvSpPr/>
          <p:nvPr/>
        </p:nvSpPr>
        <p:spPr>
          <a:xfrm>
            <a:off x="991184" y="505400"/>
            <a:ext cx="10251200" cy="123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IN" sz="347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"/>
              </a:rPr>
              <a:t>Thank you!</a:t>
            </a:r>
            <a:endParaRPr sz="347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oxima Nova"/>
            </a:endParaRPr>
          </a:p>
        </p:txBody>
      </p:sp>
      <p:pic>
        <p:nvPicPr>
          <p:cNvPr id="4" name="Google Shape;63;p13">
            <a:extLst>
              <a:ext uri="{FF2B5EF4-FFF2-40B4-BE49-F238E27FC236}">
                <a16:creationId xmlns:a16="http://schemas.microsoft.com/office/drawing/2014/main" id="{4B2BAF0E-D3F3-968B-D36F-4B749684772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9402" y="1940650"/>
            <a:ext cx="1173167" cy="1143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746319-E440-4722-CE17-E31203822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44" y="2489165"/>
            <a:ext cx="5579956" cy="1879670"/>
          </a:xfrm>
        </p:spPr>
        <p:txBody>
          <a:bodyPr>
            <a:normAutofit fontScale="90000"/>
          </a:bodyPr>
          <a:lstStyle/>
          <a:p>
            <a:r>
              <a:rPr lang="en-IN" sz="4800" dirty="0"/>
              <a:t>Appendix A</a:t>
            </a:r>
            <a:br>
              <a:rPr lang="en-IN" sz="4800" dirty="0"/>
            </a:br>
            <a:br>
              <a:rPr lang="en-IN" sz="4800" dirty="0"/>
            </a:br>
            <a:r>
              <a:rPr lang="en-IN" i="1" dirty="0"/>
              <a:t>-- Additional Results --</a:t>
            </a:r>
            <a:br>
              <a:rPr lang="en-IN" sz="4800" dirty="0"/>
            </a:br>
            <a:endParaRPr lang="en-IN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9E8500-10B4-A243-7A22-0660D25CA0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4981736-48DC-43AE-B0AC-1C1AFC769364}" type="slidenum">
              <a:rPr lang="en-IN" smtClean="0"/>
              <a:t>27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61002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Large-Eddy Simulation-based Model (SPH-LES) Analysis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28</a:t>
            </a:fld>
            <a:endParaRPr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E888C0D-2E71-B548-2DD1-E312F12EC93A}"/>
              </a:ext>
            </a:extLst>
          </p:cNvPr>
          <p:cNvGrpSpPr/>
          <p:nvPr/>
        </p:nvGrpSpPr>
        <p:grpSpPr>
          <a:xfrm>
            <a:off x="35797" y="932124"/>
            <a:ext cx="12033550" cy="3427021"/>
            <a:chOff x="35797" y="1522440"/>
            <a:chExt cx="12033550" cy="342702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143378B-4D3E-1381-E0F4-A5C3AAC25C29}"/>
                </a:ext>
              </a:extLst>
            </p:cNvPr>
            <p:cNvGrpSpPr/>
            <p:nvPr/>
          </p:nvGrpSpPr>
          <p:grpSpPr>
            <a:xfrm>
              <a:off x="35797" y="1539236"/>
              <a:ext cx="3934212" cy="3406503"/>
              <a:chOff x="7396704" y="1860349"/>
              <a:chExt cx="4151294" cy="3621980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C936D545-0F84-1E67-2331-13E7A129E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2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Convergence of the SPH-LES scheme for various speed of sound values</a:t>
                    </a:r>
                    <a14:m>
                      <m:oMath xmlns:m="http://schemas.openxmlformats.org/officeDocument/2006/math">
                        <m:r>
                          <a:rPr lang="en-IN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6410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6DA14C9-5C9D-4939-D286-B87A6CCA9718}"/>
                </a:ext>
              </a:extLst>
            </p:cNvPr>
            <p:cNvGrpSpPr/>
            <p:nvPr/>
          </p:nvGrpSpPr>
          <p:grpSpPr>
            <a:xfrm>
              <a:off x="4074270" y="1539236"/>
              <a:ext cx="3934212" cy="3410221"/>
              <a:chOff x="7396704" y="1860349"/>
              <a:chExt cx="4151294" cy="3625934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2919E40-7322-795E-2D33-AA8DB1330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2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5100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Velocity magnitude field for SPH-LES scheme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=20)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51002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5063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7755204-178C-2D46-39A8-59B9EE4E6C58}"/>
                </a:ext>
              </a:extLst>
            </p:cNvPr>
            <p:cNvGrpSpPr/>
            <p:nvPr/>
          </p:nvGrpSpPr>
          <p:grpSpPr>
            <a:xfrm>
              <a:off x="8090343" y="1522440"/>
              <a:ext cx="3979004" cy="3427021"/>
              <a:chOff x="7373072" y="1842490"/>
              <a:chExt cx="4198558" cy="3643796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28A1F37-D589-991E-6192-487BDF903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73072" y="1842490"/>
                <a:ext cx="4198558" cy="317302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61"/>
                    <a:ext cx="3616351" cy="5100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Velocity magnitude field for SPH-LES scheme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0)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61"/>
                    <a:ext cx="3616351" cy="51002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5063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4560425"/>
                <a:ext cx="9305386" cy="2110539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lnSpcReduction="10000"/>
              </a:bodyPr>
              <a:lstStyle/>
              <a:p>
                <a:pPr marL="285750" indent="-285750"/>
                <a:r>
                  <a:rPr lang="en-IN" dirty="0">
                    <a:solidFill>
                      <a:srgbClr val="0070C0"/>
                    </a:solidFill>
                  </a:rPr>
                  <a:t>Observations</a:t>
                </a:r>
              </a:p>
              <a:p>
                <a:pPr marL="895335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IN" dirty="0"/>
                  <a:t> : No effect on the SOC or accuracy  </a:t>
                </a:r>
              </a:p>
              <a:p>
                <a:pPr marL="895335" lvl="1" indent="-285750"/>
                <a:r>
                  <a:rPr lang="en-IN" dirty="0"/>
                  <a:t>Negligible difference in the distribution of the particles</a:t>
                </a:r>
              </a:p>
              <a:p>
                <a:pPr marL="895335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IN" dirty="0"/>
                  <a:t> chosen, based on run-time and accuracy trade-off</a:t>
                </a:r>
              </a:p>
              <a:p>
                <a:pPr marL="609585" lvl="1" indent="0">
                  <a:buNone/>
                </a:pPr>
                <a:endParaRPr lang="en-IN" dirty="0"/>
              </a:p>
              <a:p>
                <a:pPr marL="609585" lvl="1" indent="0">
                  <a:buNone/>
                </a:pPr>
                <a:r>
                  <a:rPr lang="en-IN" dirty="0">
                    <a:hlinkClick r:id="rId9" action="ppaction://hlinksldjump"/>
                  </a:rPr>
                  <a:t>Go back</a:t>
                </a:r>
                <a:endParaRPr dirty="0"/>
              </a:p>
            </p:txBody>
          </p:sp>
        </mc:Choice>
        <mc:Fallback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4560425"/>
                <a:ext cx="9305386" cy="2110539"/>
              </a:xfrm>
              <a:prstGeom prst="rect">
                <a:avLst/>
              </a:prstGeom>
              <a:blipFill>
                <a:blip r:embed="rId10"/>
                <a:stretch>
                  <a:fillRect l="-19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24951D5-17A8-E0AF-404C-855C0B8A3251}"/>
              </a:ext>
            </a:extLst>
          </p:cNvPr>
          <p:cNvSpPr/>
          <p:nvPr/>
        </p:nvSpPr>
        <p:spPr>
          <a:xfrm>
            <a:off x="516969" y="4586403"/>
            <a:ext cx="7238028" cy="1450715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34325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0" name="Google Shape;340;p3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ctr" anchorCtr="0">
                <a:normAutofit/>
              </a:bodyPr>
              <a:lstStyle/>
              <a:p>
                <a:r>
                  <a:rPr lang="en-IN" b="1" dirty="0"/>
                  <a:t>Lagrangian LES-based Model (</a:t>
                </a:r>
                <a14:m>
                  <m:oMath xmlns:m="http://schemas.openxmlformats.org/officeDocument/2006/math">
                    <m:r>
                      <a:rPr lang="en-IN" b="1" i="1">
                        <a:latin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en-IN" b="1" dirty="0"/>
                  <a:t>-LES-SPH) Analysis</a:t>
                </a:r>
                <a:endParaRPr b="1" dirty="0"/>
              </a:p>
            </p:txBody>
          </p:sp>
        </mc:Choice>
        <mc:Fallback>
          <p:sp>
            <p:nvSpPr>
              <p:cNvPr id="340" name="Google Shape;340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  <a:blipFill>
                <a:blip r:embed="rId5"/>
                <a:stretch>
                  <a:fillRect l="-770" b="-5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29</a:t>
            </a:fld>
            <a:endParaRPr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E888C0D-2E71-B548-2DD1-E312F12EC93A}"/>
              </a:ext>
            </a:extLst>
          </p:cNvPr>
          <p:cNvGrpSpPr/>
          <p:nvPr/>
        </p:nvGrpSpPr>
        <p:grpSpPr>
          <a:xfrm>
            <a:off x="35797" y="932124"/>
            <a:ext cx="12033550" cy="3427021"/>
            <a:chOff x="35797" y="1522440"/>
            <a:chExt cx="12033550" cy="342702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143378B-4D3E-1381-E0F4-A5C3AAC25C29}"/>
                </a:ext>
              </a:extLst>
            </p:cNvPr>
            <p:cNvGrpSpPr/>
            <p:nvPr/>
          </p:nvGrpSpPr>
          <p:grpSpPr>
            <a:xfrm>
              <a:off x="35797" y="1539236"/>
              <a:ext cx="3934212" cy="3392204"/>
              <a:chOff x="7396704" y="1860349"/>
              <a:chExt cx="4151294" cy="3606776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C936D545-0F84-1E67-2331-13E7A129E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490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Convergence of the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-LES-SPH (</a:t>
                    </a:r>
                    <a14:m>
                      <m:oMath xmlns:m="http://schemas.openxmlformats.org/officeDocument/2006/math"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) scheme for various equations of state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49086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1243"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6DA14C9-5C9D-4939-D286-B87A6CCA9718}"/>
                </a:ext>
              </a:extLst>
            </p:cNvPr>
            <p:cNvGrpSpPr/>
            <p:nvPr/>
          </p:nvGrpSpPr>
          <p:grpSpPr>
            <a:xfrm>
              <a:off x="4074270" y="1539236"/>
              <a:ext cx="3934212" cy="3406503"/>
              <a:chOff x="7396704" y="1860349"/>
              <a:chExt cx="4151294" cy="3621980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2919E40-7322-795E-2D33-AA8DB1330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2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Velocity magnitude field for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-LES-SPH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a14:m>
                    <a:r>
                      <a:rPr lang="en-US" sz="1200" dirty="0">
                        <a:latin typeface="Proxima Nova"/>
                      </a:rPr>
                      <a:t>) scheme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𝑝𝑠𝑡</m:t>
                            </m:r>
                          </m:sub>
                        </m:sSub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𝑁𝑜𝑛𝑒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 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5128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7755204-178C-2D46-39A8-59B9EE4E6C58}"/>
                </a:ext>
              </a:extLst>
            </p:cNvPr>
            <p:cNvGrpSpPr/>
            <p:nvPr/>
          </p:nvGrpSpPr>
          <p:grpSpPr>
            <a:xfrm>
              <a:off x="8090343" y="1522440"/>
              <a:ext cx="3979004" cy="3427021"/>
              <a:chOff x="7373072" y="1842490"/>
              <a:chExt cx="4198558" cy="3643796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28A1F37-D589-991E-6192-487BDF903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73072" y="1842490"/>
                <a:ext cx="4198558" cy="317302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61"/>
                    <a:ext cx="3616351" cy="5100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Velocity magnitude field for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-LES-SPH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a14:m>
                    <a:r>
                      <a:rPr lang="en-US" sz="1200" dirty="0">
                        <a:latin typeface="Proxima Nova"/>
                      </a:rPr>
                      <a:t>) scheme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𝑝𝑠𝑡</m:t>
                            </m:r>
                          </m:sub>
                        </m:sSub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 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61"/>
                    <a:ext cx="3616351" cy="51002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3797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4560425"/>
                <a:ext cx="7032548" cy="2110539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fontScale="92500" lnSpcReduction="20000"/>
              </a:bodyPr>
              <a:lstStyle/>
              <a:p>
                <a:pPr marL="285750" indent="-285750"/>
                <a:r>
                  <a:rPr lang="en-IN" dirty="0">
                    <a:solidFill>
                      <a:srgbClr val="0070C0"/>
                    </a:solidFill>
                  </a:rPr>
                  <a:t>Observations</a:t>
                </a:r>
              </a:p>
              <a:p>
                <a:pPr marL="895335" lvl="1" indent="-285750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IN" dirty="0"/>
                  <a:t>-LES-SPH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IN" dirty="0"/>
                  <a:t>): Offers better OOC when used with TaitEOS than the other combinations</a:t>
                </a:r>
              </a:p>
              <a:p>
                <a:pPr marL="895335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𝑝𝑠𝑡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: Magnitude of error is least when PST is disabled; but OOC improves with PST</a:t>
                </a:r>
              </a:p>
              <a:p>
                <a:pPr marL="895335" lvl="1" indent="-285750"/>
                <a:endParaRPr lang="en-IN" dirty="0"/>
              </a:p>
              <a:p>
                <a:pPr marL="609585" lvl="1" indent="0">
                  <a:buNone/>
                </a:pPr>
                <a:r>
                  <a:rPr lang="en-IN" dirty="0">
                    <a:hlinkClick r:id="rId12" action="ppaction://hlinksldjump"/>
                  </a:rPr>
                  <a:t>Go back</a:t>
                </a:r>
                <a:endParaRPr lang="en-IN" dirty="0"/>
              </a:p>
            </p:txBody>
          </p:sp>
        </mc:Choice>
        <mc:Fallback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4560425"/>
                <a:ext cx="7032548" cy="2110539"/>
              </a:xfrm>
              <a:prstGeom prst="rect">
                <a:avLst/>
              </a:prstGeom>
              <a:blipFill>
                <a:blip r:embed="rId13"/>
                <a:stretch>
                  <a:fillRect l="-2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AD9BAB-F986-39BF-0219-B54F71624AF8}"/>
              </a:ext>
            </a:extLst>
          </p:cNvPr>
          <p:cNvSpPr/>
          <p:nvPr/>
        </p:nvSpPr>
        <p:spPr>
          <a:xfrm>
            <a:off x="493776" y="4525791"/>
            <a:ext cx="7032548" cy="1590530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Google Shape;338;p37">
            <a:extLst>
              <a:ext uri="{FF2B5EF4-FFF2-40B4-BE49-F238E27FC236}">
                <a16:creationId xmlns:a16="http://schemas.microsoft.com/office/drawing/2014/main" id="{D3E85536-DDAA-C81D-0ADA-962AD3F9A07E}"/>
              </a:ext>
            </a:extLst>
          </p:cNvPr>
          <p:cNvSpPr txBox="1">
            <a:spLocks/>
          </p:cNvSpPr>
          <p:nvPr/>
        </p:nvSpPr>
        <p:spPr>
          <a:xfrm>
            <a:off x="8183343" y="4623348"/>
            <a:ext cx="1753137" cy="139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TaitEOS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 err="1"/>
              <a:t>LinearEOS</a:t>
            </a:r>
            <a:endParaRPr lang="en-IN" sz="1600" dirty="0"/>
          </a:p>
        </p:txBody>
      </p:sp>
      <p:pic>
        <p:nvPicPr>
          <p:cNvPr id="6" name="Picture 5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P_i = P_0 + \frac{\rho_0 c_0^2}{\gamma} \bigg( \Big( \frac{\rho_i}{\rho_0} \Big)^{\gamma} - 1 \bigg)&#10;\end{equation*}&#10;&#10;\end{document}" title="IguanaTex Bitmap Display">
            <a:extLst>
              <a:ext uri="{FF2B5EF4-FFF2-40B4-BE49-F238E27FC236}">
                <a16:creationId xmlns:a16="http://schemas.microsoft.com/office/drawing/2014/main" id="{59613DDD-F42D-D4D8-46D8-E3468D9CB12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967" y="5003590"/>
            <a:ext cx="2497063" cy="488166"/>
          </a:xfrm>
          <a:prstGeom prst="rect">
            <a:avLst/>
          </a:prstGeom>
        </p:spPr>
      </p:pic>
      <p:pic>
        <p:nvPicPr>
          <p:cNvPr id="8" name="Picture 7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P_i = c_0^2 (\rho_i - \rho_0)&#10;\end{equation*}&#10;&#10;\end{document}" title="IguanaTex Bitmap Display">
            <a:extLst>
              <a:ext uri="{FF2B5EF4-FFF2-40B4-BE49-F238E27FC236}">
                <a16:creationId xmlns:a16="http://schemas.microsoft.com/office/drawing/2014/main" id="{6F614E0F-4978-B742-E4E5-1FE4576ED47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967" y="5936037"/>
            <a:ext cx="1453530" cy="24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29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 txBox="1">
            <a:spLocks noGrp="1"/>
          </p:cNvSpPr>
          <p:nvPr>
            <p:ph type="body" idx="1"/>
          </p:nvPr>
        </p:nvSpPr>
        <p:spPr>
          <a:xfrm>
            <a:off x="160733" y="963200"/>
            <a:ext cx="8703350" cy="545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285750" indent="-285750">
              <a:lnSpc>
                <a:spcPct val="100000"/>
              </a:lnSpc>
            </a:pPr>
            <a:r>
              <a:rPr lang="en-US" dirty="0"/>
              <a:t>Turbulence Modelling in SPH</a:t>
            </a:r>
          </a:p>
          <a:p>
            <a:pPr marL="895335" lvl="1" indent="-285750">
              <a:lnSpc>
                <a:spcPct val="100000"/>
              </a:lnSpc>
            </a:pPr>
            <a:r>
              <a:rPr lang="en-US" sz="1800" dirty="0"/>
              <a:t>Lacks </a:t>
            </a:r>
            <a:r>
              <a:rPr lang="en-US" sz="1800" dirty="0">
                <a:solidFill>
                  <a:srgbClr val="0070C0"/>
                </a:solidFill>
              </a:rPr>
              <a:t>robust</a:t>
            </a:r>
            <a:r>
              <a:rPr lang="en-US" sz="1800" dirty="0"/>
              <a:t> &amp; </a:t>
            </a:r>
            <a:r>
              <a:rPr lang="en-US" sz="1800" dirty="0">
                <a:solidFill>
                  <a:srgbClr val="0070C0"/>
                </a:solidFill>
              </a:rPr>
              <a:t>accurate</a:t>
            </a:r>
            <a:r>
              <a:rPr lang="en-US" sz="1800" dirty="0"/>
              <a:t> models</a:t>
            </a:r>
          </a:p>
          <a:p>
            <a:pPr marL="895335" lvl="1" indent="-285750">
              <a:lnSpc>
                <a:spcPct val="100000"/>
              </a:lnSpc>
            </a:pPr>
            <a:r>
              <a:rPr lang="en-US" sz="1800" dirty="0"/>
              <a:t>Shortcomings of current models</a:t>
            </a:r>
          </a:p>
          <a:p>
            <a:pPr marL="1504919" lvl="2" indent="-285750">
              <a:lnSpc>
                <a:spcPct val="100000"/>
              </a:lnSpc>
            </a:pPr>
            <a:r>
              <a:rPr lang="en-US" sz="1800" dirty="0"/>
              <a:t>Cannot be </a:t>
            </a:r>
            <a:r>
              <a:rPr lang="en-US" sz="1800" dirty="0">
                <a:solidFill>
                  <a:srgbClr val="0070C0"/>
                </a:solidFill>
              </a:rPr>
              <a:t>generalized</a:t>
            </a:r>
            <a:r>
              <a:rPr lang="en-US" sz="1800" dirty="0"/>
              <a:t> to various types of turbulence-based problems</a:t>
            </a:r>
          </a:p>
          <a:p>
            <a:pPr marL="1504919" lvl="2" indent="-285750">
              <a:lnSpc>
                <a:spcPct val="100000"/>
              </a:lnSpc>
            </a:pPr>
            <a:r>
              <a:rPr lang="en-US" sz="1800" dirty="0"/>
              <a:t>Issues in scaling to 3D turbulent flows</a:t>
            </a:r>
          </a:p>
          <a:p>
            <a:pPr marL="2114504" lvl="3" indent="-285750">
              <a:lnSpc>
                <a:spcPct val="100000"/>
              </a:lnSpc>
            </a:pPr>
            <a:r>
              <a:rPr lang="en-US" sz="1800" dirty="0"/>
              <a:t>Accuracy &amp; computational constraints</a:t>
            </a:r>
          </a:p>
          <a:p>
            <a:pPr marL="1504919" lvl="2" indent="-285750">
              <a:lnSpc>
                <a:spcPct val="100000"/>
              </a:lnSpc>
            </a:pPr>
            <a:r>
              <a:rPr lang="en-US" sz="1800" dirty="0"/>
              <a:t>Boundary conditions &amp; treatment not well established</a:t>
            </a:r>
          </a:p>
          <a:p>
            <a:pPr marL="895335" lvl="1" indent="-285750">
              <a:lnSpc>
                <a:spcPct val="100000"/>
              </a:lnSpc>
            </a:pPr>
            <a:endParaRPr lang="en-US" sz="1800" dirty="0"/>
          </a:p>
          <a:p>
            <a:pPr marL="895335" lvl="1" indent="-285750">
              <a:lnSpc>
                <a:spcPct val="100000"/>
              </a:lnSpc>
            </a:pPr>
            <a:endParaRPr lang="en-US" sz="1800" dirty="0"/>
          </a:p>
          <a:p>
            <a:pPr marL="285750" indent="-285750">
              <a:lnSpc>
                <a:spcPct val="100000"/>
              </a:lnSpc>
            </a:pPr>
            <a:r>
              <a:rPr lang="en-US" dirty="0"/>
              <a:t>Project Objective</a:t>
            </a:r>
          </a:p>
          <a:p>
            <a:pPr marL="895335" lvl="1" indent="-285750">
              <a:lnSpc>
                <a:spcPct val="100000"/>
              </a:lnSpc>
            </a:pPr>
            <a:r>
              <a:rPr lang="en-US" sz="1800" dirty="0"/>
              <a:t>Review state of the art turbulence models in SPH</a:t>
            </a:r>
          </a:p>
          <a:p>
            <a:pPr marL="895335" lvl="1" indent="-285750">
              <a:lnSpc>
                <a:spcPct val="100000"/>
              </a:lnSpc>
            </a:pPr>
            <a:r>
              <a:rPr lang="en-US" sz="1800" dirty="0"/>
              <a:t>Document advantages &amp; disadvantages of the major categories of models</a:t>
            </a:r>
          </a:p>
          <a:p>
            <a:pPr marL="895335" lvl="1" indent="-285750">
              <a:lnSpc>
                <a:spcPct val="100000"/>
              </a:lnSpc>
            </a:pPr>
            <a:r>
              <a:rPr lang="en-US" sz="1800" dirty="0"/>
              <a:t>Identify representative schemes from each category</a:t>
            </a:r>
          </a:p>
          <a:p>
            <a:pPr marL="895335" lvl="1" indent="-285750">
              <a:lnSpc>
                <a:spcPct val="100000"/>
              </a:lnSpc>
            </a:pPr>
            <a:r>
              <a:rPr lang="en-US" sz="1800" dirty="0"/>
              <a:t>Analyze &amp; study their performance for </a:t>
            </a:r>
            <a:r>
              <a:rPr lang="en-IN" sz="1800" dirty="0"/>
              <a:t>high Reynolds number (Re) flows</a:t>
            </a:r>
            <a:endParaRPr lang="en-US" sz="1800" dirty="0"/>
          </a:p>
          <a:p>
            <a:pPr marL="895335" lvl="1" indent="-285750">
              <a:lnSpc>
                <a:spcPct val="100000"/>
              </a:lnSpc>
            </a:pPr>
            <a:r>
              <a:rPr lang="en-US" sz="1800" dirty="0"/>
              <a:t>Attempt at improving their accuracy &amp; </a:t>
            </a:r>
            <a:r>
              <a:rPr lang="en-IN" sz="1800" dirty="0"/>
              <a:t>robustness </a:t>
            </a:r>
            <a:r>
              <a:rPr lang="en-US" sz="1800" dirty="0"/>
              <a:t>using recent </a:t>
            </a:r>
            <a:r>
              <a:rPr lang="en-IN" sz="1800" dirty="0"/>
              <a:t>developments in SPH</a:t>
            </a:r>
            <a:endParaRPr lang="en-US" sz="1800" dirty="0"/>
          </a:p>
        </p:txBody>
      </p:sp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US" b="1" dirty="0"/>
              <a:t>Project Objectives 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17C70BE3-1515-CFE7-6512-53AE04CE87C7}"/>
              </a:ext>
            </a:extLst>
          </p:cNvPr>
          <p:cNvSpPr/>
          <p:nvPr/>
        </p:nvSpPr>
        <p:spPr>
          <a:xfrm>
            <a:off x="8602824" y="963200"/>
            <a:ext cx="681135" cy="2465800"/>
          </a:xfrm>
          <a:prstGeom prst="rightBrace">
            <a:avLst>
              <a:gd name="adj1" fmla="val 3384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870AE68A-313C-B578-BE62-759ED8B919E8}"/>
              </a:ext>
            </a:extLst>
          </p:cNvPr>
          <p:cNvSpPr/>
          <p:nvPr/>
        </p:nvSpPr>
        <p:spPr>
          <a:xfrm>
            <a:off x="8602823" y="3667800"/>
            <a:ext cx="681135" cy="2226999"/>
          </a:xfrm>
          <a:prstGeom prst="rightBrace">
            <a:avLst>
              <a:gd name="adj1" fmla="val 3384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2036850-F4F6-35DF-59B7-D49EF16EB719}"/>
              </a:ext>
            </a:extLst>
          </p:cNvPr>
          <p:cNvSpPr/>
          <p:nvPr/>
        </p:nvSpPr>
        <p:spPr>
          <a:xfrm>
            <a:off x="9907773" y="1729569"/>
            <a:ext cx="1920816" cy="93306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solidFill>
                  <a:schemeClr val="tx1"/>
                </a:solidFill>
                <a:latin typeface="Proxima Nova"/>
              </a:rPr>
              <a:t>Existing</a:t>
            </a:r>
          </a:p>
          <a:p>
            <a:pPr algn="ctr"/>
            <a:r>
              <a:rPr lang="en-IN" sz="1800" b="1" dirty="0">
                <a:solidFill>
                  <a:schemeClr val="tx1"/>
                </a:solidFill>
                <a:latin typeface="Proxima Nova"/>
              </a:rPr>
              <a:t>Models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A1933CB-DC70-2BED-A12B-2DB31BA4A6BD}"/>
              </a:ext>
            </a:extLst>
          </p:cNvPr>
          <p:cNvSpPr/>
          <p:nvPr/>
        </p:nvSpPr>
        <p:spPr>
          <a:xfrm>
            <a:off x="9907773" y="4314768"/>
            <a:ext cx="1920816" cy="93306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solidFill>
                  <a:schemeClr val="tx1"/>
                </a:solidFill>
                <a:latin typeface="Proxima Nova"/>
              </a:rPr>
              <a:t>Expected</a:t>
            </a:r>
          </a:p>
          <a:p>
            <a:pPr algn="ctr"/>
            <a:r>
              <a:rPr lang="en-IN" sz="1800" b="1" dirty="0">
                <a:solidFill>
                  <a:schemeClr val="tx1"/>
                </a:solidFill>
                <a:latin typeface="Proxima Nova"/>
              </a:rPr>
              <a:t>Outcome</a:t>
            </a:r>
          </a:p>
        </p:txBody>
      </p:sp>
    </p:spTree>
    <p:extLst>
      <p:ext uri="{BB962C8B-B14F-4D97-AF65-F5344CB8AC3E}">
        <p14:creationId xmlns:p14="http://schemas.microsoft.com/office/powerpoint/2010/main" val="277832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  <p:bldP spid="5" grpId="0" animBg="1"/>
      <p:bldP spid="6" grpId="0" animBg="1"/>
      <p:bldP spid="7" grpId="0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0" name="Google Shape;340;p3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ctr" anchorCtr="0">
                <a:normAutofit/>
              </a:bodyPr>
              <a:lstStyle/>
              <a:p>
                <a:r>
                  <a:rPr lang="en-IN" b="1" dirty="0"/>
                  <a:t>RANS-based Model (</a:t>
                </a:r>
                <a14:m>
                  <m:oMath xmlns:m="http://schemas.openxmlformats.org/officeDocument/2006/math">
                    <m:r>
                      <a:rPr lang="en-IN" b="1" i="1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IN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1" i="1"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I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b="1" dirty="0"/>
                  <a:t>SPH) Analysis</a:t>
                </a:r>
                <a:endParaRPr b="1" dirty="0"/>
              </a:p>
            </p:txBody>
          </p:sp>
        </mc:Choice>
        <mc:Fallback>
          <p:sp>
            <p:nvSpPr>
              <p:cNvPr id="340" name="Google Shape;340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  <a:blipFill>
                <a:blip r:embed="rId6"/>
                <a:stretch>
                  <a:fillRect l="-770" b="-5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30</a:t>
            </a:fld>
            <a:endParaRPr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E888C0D-2E71-B548-2DD1-E312F12EC93A}"/>
              </a:ext>
            </a:extLst>
          </p:cNvPr>
          <p:cNvGrpSpPr/>
          <p:nvPr/>
        </p:nvGrpSpPr>
        <p:grpSpPr>
          <a:xfrm>
            <a:off x="250295" y="932124"/>
            <a:ext cx="11819052" cy="3423299"/>
            <a:chOff x="250295" y="1522440"/>
            <a:chExt cx="11819052" cy="342329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143378B-4D3E-1381-E0F4-A5C3AAC25C29}"/>
                </a:ext>
              </a:extLst>
            </p:cNvPr>
            <p:cNvGrpSpPr/>
            <p:nvPr/>
          </p:nvGrpSpPr>
          <p:grpSpPr>
            <a:xfrm>
              <a:off x="250295" y="1539236"/>
              <a:ext cx="3505215" cy="3392204"/>
              <a:chOff x="7623038" y="1860349"/>
              <a:chExt cx="3698626" cy="3606776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C936D545-0F84-1E67-2331-13E7A129E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623038" y="1860349"/>
                <a:ext cx="3698626" cy="313730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490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RHS of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-transport equation (Test-case: 1) (Simplified eqns.)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49086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1066"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6DA14C9-5C9D-4939-D286-B87A6CCA9718}"/>
                </a:ext>
              </a:extLst>
            </p:cNvPr>
            <p:cNvGrpSpPr/>
            <p:nvPr/>
          </p:nvGrpSpPr>
          <p:grpSpPr>
            <a:xfrm>
              <a:off x="4288768" y="1539236"/>
              <a:ext cx="3505215" cy="3406503"/>
              <a:chOff x="7623038" y="1860349"/>
              <a:chExt cx="3698626" cy="3621980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2919E40-7322-795E-2D33-AA8DB1330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623038" y="1860349"/>
                <a:ext cx="3698626" cy="3137302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RHS of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-transport equation (Test-case: 1) (Expanded eqns.)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1246" b="-6410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7755204-178C-2D46-39A8-59B9EE4E6C58}"/>
                </a:ext>
              </a:extLst>
            </p:cNvPr>
            <p:cNvGrpSpPr/>
            <p:nvPr/>
          </p:nvGrpSpPr>
          <p:grpSpPr>
            <a:xfrm>
              <a:off x="8090343" y="1522440"/>
              <a:ext cx="3979004" cy="3409003"/>
              <a:chOff x="7373072" y="1842490"/>
              <a:chExt cx="4198558" cy="3624638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28A1F37-D589-991E-6192-487BDF903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73072" y="1842490"/>
                <a:ext cx="4198558" cy="317302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61"/>
                    <a:ext cx="3616351" cy="490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Convergence of the spatial operators - </a:t>
                    </a:r>
                    <a14:m>
                      <m:oMath xmlns:m="http://schemas.openxmlformats.org/officeDocument/2006/math"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 transport equation (Test-case: 2)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61"/>
                    <a:ext cx="3616351" cy="49086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0" name="Google Shape;338;p37 1">
            <a:extLst>
              <a:ext uri="{FF2B5EF4-FFF2-40B4-BE49-F238E27FC236}">
                <a16:creationId xmlns:a16="http://schemas.microsoft.com/office/drawing/2014/main" id="{56F67BFC-3D22-14CE-E6F9-6CFC924258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0732" y="4560425"/>
            <a:ext cx="4167022" cy="211053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285750" indent="-285750"/>
            <a:r>
              <a:rPr lang="en-IN" dirty="0">
                <a:solidFill>
                  <a:schemeClr val="tx1"/>
                </a:solidFill>
              </a:rPr>
              <a:t>Simplified eqns.</a:t>
            </a:r>
            <a:endParaRPr lang="en-IN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895335" lvl="1" indent="-285750"/>
            <a:endParaRPr lang="en-IN" b="0" dirty="0">
              <a:solidFill>
                <a:schemeClr val="tx1"/>
              </a:solidFill>
            </a:endParaRPr>
          </a:p>
          <a:p>
            <a:pPr marL="895335" lvl="1" indent="-285750"/>
            <a:endParaRPr dirty="0">
              <a:solidFill>
                <a:schemeClr val="tx1"/>
              </a:solidFill>
            </a:endParaRPr>
          </a:p>
        </p:txBody>
      </p:sp>
      <p:pic>
        <p:nvPicPr>
          <p:cNvPr id="7" name="Picture 6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k} = \nabla \cdot \bigg( \frac{\nu_t}{\sigma_k} \nabla k \bigg) + P_k - \epsilon&#10;\end{equation*}&#10;&#10;\begin{equation*}&#10;\LagDerivative{\epsilon} = \nabla \cdot \bigg( \frac{\nu_t}{\sigma_{\epsilon}} \nabla \epsilon \bigg) + c_{1\epsilon} \frac{\epsilon}{k} P_k - c_{2\epsilon} \frac{\epsilon^2}{k}&#10;\end{equation*}&#10;&#10;\end{document}" title="IguanaTex Bitmap Display">
            <a:extLst>
              <a:ext uri="{FF2B5EF4-FFF2-40B4-BE49-F238E27FC236}">
                <a16:creationId xmlns:a16="http://schemas.microsoft.com/office/drawing/2014/main" id="{2ED5E161-4075-750A-3265-925BF849970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55" y="5202412"/>
            <a:ext cx="2705090" cy="978307"/>
          </a:xfrm>
          <a:prstGeom prst="rect">
            <a:avLst/>
          </a:prstGeom>
        </p:spPr>
      </p:pic>
      <p:sp>
        <p:nvSpPr>
          <p:cNvPr id="8" name="Google Shape;338;p37 2">
            <a:extLst>
              <a:ext uri="{FF2B5EF4-FFF2-40B4-BE49-F238E27FC236}">
                <a16:creationId xmlns:a16="http://schemas.microsoft.com/office/drawing/2014/main" id="{E6810434-572D-11A8-6E8B-551567C8686A}"/>
              </a:ext>
            </a:extLst>
          </p:cNvPr>
          <p:cNvSpPr txBox="1">
            <a:spLocks/>
          </p:cNvSpPr>
          <p:nvPr/>
        </p:nvSpPr>
        <p:spPr>
          <a:xfrm>
            <a:off x="3495422" y="4560425"/>
            <a:ext cx="4167022" cy="2110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867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285750" indent="-285750"/>
            <a:r>
              <a:rPr lang="en-IN" dirty="0">
                <a:solidFill>
                  <a:schemeClr val="tx1"/>
                </a:solidFill>
              </a:rPr>
              <a:t>Expanded eqns.</a:t>
            </a:r>
            <a:endParaRPr lang="en-IN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895335" lvl="1" indent="-285750"/>
            <a:endParaRPr lang="en-IN" dirty="0">
              <a:solidFill>
                <a:schemeClr val="tx1"/>
              </a:solidFill>
            </a:endParaRPr>
          </a:p>
          <a:p>
            <a:pPr marL="895335" lvl="1" indent="-285750"/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2" name="Picture 11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  \LagDerivative{k} = \frac{c_d}{\sigma_k} \bigg( \frac{k^2}{\epsilon} \nabla^2 k + \frac{2k}{\epsilon} (\nabla k)^2 - \frac{k^2}{\epsilon^2} \nabla k \cdot \nabla \epsilon \bigg) + P_k - \epsilon&#10;\end{equation*}&#10;&#10;\begin{equation*}&#10;  \LagDerivative{\epsilon} = \frac{c_d}{\sigma_\epsilon} \bigg( \frac{k^2}{\epsilon} \nabla^2 \epsilon + \frac{2k}{\epsilon} \nabla k \cdot \nabla \epsilon - \frac{k^2}{\epsilon^2} (\nabla \epsilon)^2 \bigg) + c_{1\epsilon} \frac{\epsilon}{k} P_k - c_{2\epsilon} \frac{\epsilon^2}{k}&#10;\end{equation*}&#10;&#10;\end{document}" title="IguanaTex Bitmap Display">
            <a:extLst>
              <a:ext uri="{FF2B5EF4-FFF2-40B4-BE49-F238E27FC236}">
                <a16:creationId xmlns:a16="http://schemas.microsoft.com/office/drawing/2014/main" id="{C214DDBD-B3A2-5215-3818-9AF7F82FC75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979" y="5159297"/>
            <a:ext cx="4706325" cy="10214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72084B-BC09-0AE0-8315-418538926E9D}"/>
              </a:ext>
            </a:extLst>
          </p:cNvPr>
          <p:cNvSpPr txBox="1"/>
          <p:nvPr/>
        </p:nvSpPr>
        <p:spPr>
          <a:xfrm>
            <a:off x="497088" y="6386473"/>
            <a:ext cx="2339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hlinkClick r:id="rId15" action="ppaction://hlinksldjump"/>
              </a:rPr>
              <a:t>Go back</a:t>
            </a:r>
            <a:endParaRPr lang="en-IN" sz="1600" dirty="0"/>
          </a:p>
        </p:txBody>
      </p:sp>
      <p:pic>
        <p:nvPicPr>
          <p:cNvPr id="25" name="Picture 24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itemize}&#10;  \item \texttt{Test-case 1}:&#10;  \begin{equation*}&#10;    k_0 = 1.5 U^2, \quad \epsilon_0 = 0.09^{0.75} \frac{k_0^{1.5}}{L}&#10;  \end{equation*}&#10;&#10;  \item \texttt{Test-case 2}:&#10;  \begin{equation*}&#10;    k_0 = \abs{\vect{v}_0}^2, \quad \epsilon_0 = k_0&#10;  \end{equation*}&#10;&#10;  \item \texttt{Test-case 3}:&#10;  \begin{equation*}&#10;    k_0 = \frac{1}{2}\abs{\vect{v}_0}^2, \quad \epsilon_0 = 0.09 \frac{k_0^{3/2}}{L}&#10;  \end{equation*}&#10;\end{itemize}&#10;\end{document}" title="IguanaTex Bitmap Display">
            <a:extLst>
              <a:ext uri="{FF2B5EF4-FFF2-40B4-BE49-F238E27FC236}">
                <a16:creationId xmlns:a16="http://schemas.microsoft.com/office/drawing/2014/main" id="{89E56C64-4941-C84C-8BBB-7F5AD844DE0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142" y="4974028"/>
            <a:ext cx="2712116" cy="120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577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0" name="Google Shape;340;p3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ctr" anchorCtr="0">
                <a:normAutofit/>
              </a:bodyPr>
              <a:lstStyle/>
              <a:p>
                <a:r>
                  <a:rPr lang="en-IN" b="1" dirty="0"/>
                  <a:t>RANS-based Model (</a:t>
                </a:r>
                <a14:m>
                  <m:oMath xmlns:m="http://schemas.openxmlformats.org/officeDocument/2006/math">
                    <m:r>
                      <a:rPr lang="en-IN" b="1" i="1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IN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1" i="1"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I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b="1" dirty="0"/>
                  <a:t>SPH) Analysis</a:t>
                </a:r>
                <a:endParaRPr b="1" dirty="0"/>
              </a:p>
            </p:txBody>
          </p:sp>
        </mc:Choice>
        <mc:Fallback>
          <p:sp>
            <p:nvSpPr>
              <p:cNvPr id="340" name="Google Shape;340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  <a:blipFill>
                <a:blip r:embed="rId3"/>
                <a:stretch>
                  <a:fillRect l="-770" b="-5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31</a:t>
            </a:fld>
            <a:endParaRPr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E888C0D-2E71-B548-2DD1-E312F12EC93A}"/>
              </a:ext>
            </a:extLst>
          </p:cNvPr>
          <p:cNvGrpSpPr/>
          <p:nvPr/>
        </p:nvGrpSpPr>
        <p:grpSpPr>
          <a:xfrm>
            <a:off x="35797" y="932124"/>
            <a:ext cx="12033550" cy="3427021"/>
            <a:chOff x="35797" y="1522440"/>
            <a:chExt cx="12033550" cy="342702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143378B-4D3E-1381-E0F4-A5C3AAC25C29}"/>
                </a:ext>
              </a:extLst>
            </p:cNvPr>
            <p:cNvGrpSpPr/>
            <p:nvPr/>
          </p:nvGrpSpPr>
          <p:grpSpPr>
            <a:xfrm>
              <a:off x="35797" y="1539236"/>
              <a:ext cx="3934212" cy="3410222"/>
              <a:chOff x="7396704" y="1860349"/>
              <a:chExt cx="4151294" cy="3625934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C936D545-0F84-1E67-2331-13E7A129E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5100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Velocity magnitude field for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120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IN" sz="12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 SPH scheme (LinearEOS)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51002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5063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6DA14C9-5C9D-4939-D286-B87A6CCA9718}"/>
                </a:ext>
              </a:extLst>
            </p:cNvPr>
            <p:cNvGrpSpPr/>
            <p:nvPr/>
          </p:nvGrpSpPr>
          <p:grpSpPr>
            <a:xfrm>
              <a:off x="4074270" y="1539236"/>
              <a:ext cx="3934212" cy="3406503"/>
              <a:chOff x="7396704" y="1860349"/>
              <a:chExt cx="4151294" cy="3621980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2919E40-7322-795E-2D33-AA8DB1330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2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Velocity magnitude field for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120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IN" sz="12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 SPH scheme (TaitEOS)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50607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6410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7755204-178C-2D46-39A8-59B9EE4E6C58}"/>
                </a:ext>
              </a:extLst>
            </p:cNvPr>
            <p:cNvGrpSpPr/>
            <p:nvPr/>
          </p:nvGrpSpPr>
          <p:grpSpPr>
            <a:xfrm>
              <a:off x="8090343" y="1522440"/>
              <a:ext cx="3979004" cy="3427021"/>
              <a:chOff x="7373072" y="1842490"/>
              <a:chExt cx="4198558" cy="3643796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28A1F37-D589-991E-6192-487BDF903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73072" y="1842490"/>
                <a:ext cx="4198558" cy="317302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61"/>
                    <a:ext cx="3616351" cy="5100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Velocity magnitude field for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120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IN" sz="12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 SPH scheme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𝑝𝑠𝑡</m:t>
                            </m:r>
                          </m:sub>
                        </m:sSub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𝑁𝑜𝑛𝑒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 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61"/>
                    <a:ext cx="3616351" cy="51002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3797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4560425"/>
                <a:ext cx="9741804" cy="2110539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fontScale="47500" lnSpcReduction="20000"/>
              </a:bodyPr>
              <a:lstStyle/>
              <a:p>
                <a:pPr marL="285750" indent="-285750"/>
                <a:r>
                  <a:rPr lang="en-IN" dirty="0">
                    <a:solidFill>
                      <a:srgbClr val="0070C0"/>
                    </a:solidFill>
                  </a:rPr>
                  <a:t>Observations</a:t>
                </a:r>
              </a:p>
              <a:p>
                <a:pPr marL="895335" lvl="1" indent="-285750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IN" b="0" dirty="0"/>
                  <a:t> SPH discretisation:</a:t>
                </a:r>
              </a:p>
              <a:p>
                <a:pPr marL="1504919" lvl="2" indent="-285750"/>
                <a:r>
                  <a:rPr lang="en-IN" b="0" dirty="0"/>
                  <a:t>Variant with simplified transport equations is SOC</a:t>
                </a:r>
              </a:p>
              <a:p>
                <a:pPr marL="1504919" lvl="2" indent="-285750"/>
                <a:r>
                  <a:rPr lang="en-IN" dirty="0"/>
                  <a:t>Increased speed of sound </a:t>
                </a:r>
                <a:r>
                  <a:rPr lang="en-IN" dirty="0">
                    <a:sym typeface="Wingdings" panose="05000000000000000000" pitchFamily="2" charset="2"/>
                  </a:rPr>
                  <a:t> Improved accuracy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 EOS: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Negligible effect on SOC &amp; accuracy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TaitEOS better captures the velocity field</a:t>
                </a:r>
              </a:p>
              <a:p>
                <a:pPr marL="895335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𝑝𝑠𝑡</m:t>
                        </m:r>
                      </m:sub>
                    </m:sSub>
                  </m:oMath>
                </a14:m>
                <a:r>
                  <a:rPr lang="en-IN" dirty="0">
                    <a:sym typeface="Wingdings" panose="05000000000000000000" pitchFamily="2" charset="2"/>
                  </a:rPr>
                  <a:t>:</a:t>
                </a:r>
              </a:p>
              <a:p>
                <a:pPr marL="1504919" lvl="2" indent="-285750"/>
                <a:r>
                  <a:rPr lang="en-IN" dirty="0"/>
                  <a:t>No effect on the SOC or accuracy of the scheme</a:t>
                </a:r>
              </a:p>
              <a:p>
                <a:pPr marL="1504919" lvl="2" indent="-285750"/>
                <a:r>
                  <a:rPr lang="en-IN" dirty="0"/>
                  <a:t>No PST </a:t>
                </a:r>
                <a:r>
                  <a:rPr lang="en-IN" dirty="0">
                    <a:sym typeface="Wingdings" panose="05000000000000000000" pitchFamily="2" charset="2"/>
                  </a:rPr>
                  <a:t> </a:t>
                </a:r>
                <a:r>
                  <a:rPr lang="en-IN" dirty="0"/>
                  <a:t>Clustering of particles; Domain is no longer uniform</a:t>
                </a:r>
              </a:p>
              <a:p>
                <a:pPr marL="1504919" lvl="2" indent="-285750"/>
                <a:endParaRPr lang="en-IN" dirty="0"/>
              </a:p>
              <a:p>
                <a:pPr marL="1219169" lvl="2" indent="0">
                  <a:buNone/>
                </a:pPr>
                <a:endParaRPr lang="en-IN" dirty="0"/>
              </a:p>
              <a:p>
                <a:pPr marL="609585" lvl="1" indent="0">
                  <a:buNone/>
                </a:pPr>
                <a:r>
                  <a:rPr lang="en-IN" sz="2900" dirty="0">
                    <a:sym typeface="Wingdings" panose="05000000000000000000" pitchFamily="2" charset="2"/>
                    <a:hlinkClick r:id="rId10" action="ppaction://hlinksldjump"/>
                  </a:rPr>
                  <a:t>Go back</a:t>
                </a:r>
                <a:endParaRPr lang="en-IN" dirty="0">
                  <a:sym typeface="Wingdings" panose="05000000000000000000" pitchFamily="2" charset="2"/>
                </a:endParaRPr>
              </a:p>
              <a:p>
                <a:pPr marL="1504919" lvl="2" indent="-285750"/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endParaRPr lang="en-IN" b="0" dirty="0"/>
              </a:p>
              <a:p>
                <a:pPr marL="895335" lvl="1" indent="-285750"/>
                <a:endParaRPr dirty="0"/>
              </a:p>
            </p:txBody>
          </p:sp>
        </mc:Choice>
        <mc:Fallback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4560425"/>
                <a:ext cx="9741804" cy="2110539"/>
              </a:xfrm>
              <a:prstGeom prst="rect">
                <a:avLst/>
              </a:prstGeom>
              <a:blipFill>
                <a:blip r:embed="rId11"/>
                <a:stretch>
                  <a:fillRect l="-188" t="-34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AD9BAB-F986-39BF-0219-B54F71624AF8}"/>
              </a:ext>
            </a:extLst>
          </p:cNvPr>
          <p:cNvSpPr/>
          <p:nvPr/>
        </p:nvSpPr>
        <p:spPr>
          <a:xfrm>
            <a:off x="493776" y="4525791"/>
            <a:ext cx="4597769" cy="1573674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39442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0" name="Google Shape;340;p3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ctr" anchorCtr="0">
                <a:normAutofit/>
              </a:bodyPr>
              <a:lstStyle/>
              <a:p>
                <a:r>
                  <a:rPr lang="en-IN" b="1" dirty="0"/>
                  <a:t>LANS-based Model (SPH-</a:t>
                </a:r>
                <a14:m>
                  <m:oMath xmlns:m="http://schemas.openxmlformats.org/officeDocument/2006/math">
                    <m:r>
                      <a:rPr lang="en-IN" b="1" i="1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IN" b="1" dirty="0"/>
                  <a:t>) Analysis</a:t>
                </a:r>
                <a:endParaRPr b="1" dirty="0"/>
              </a:p>
            </p:txBody>
          </p:sp>
        </mc:Choice>
        <mc:Fallback>
          <p:sp>
            <p:nvSpPr>
              <p:cNvPr id="340" name="Google Shape;340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0733" y="0"/>
                <a:ext cx="11867600" cy="763600"/>
              </a:xfrm>
              <a:prstGeom prst="rect">
                <a:avLst/>
              </a:prstGeom>
              <a:blipFill>
                <a:blip r:embed="rId3"/>
                <a:stretch>
                  <a:fillRect l="-770" b="-5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32</a:t>
            </a:fld>
            <a:endParaRPr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E888C0D-2E71-B548-2DD1-E312F12EC93A}"/>
              </a:ext>
            </a:extLst>
          </p:cNvPr>
          <p:cNvGrpSpPr/>
          <p:nvPr/>
        </p:nvGrpSpPr>
        <p:grpSpPr>
          <a:xfrm>
            <a:off x="35797" y="932124"/>
            <a:ext cx="12033550" cy="3427018"/>
            <a:chOff x="35797" y="1522440"/>
            <a:chExt cx="12033550" cy="342701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143378B-4D3E-1381-E0F4-A5C3AAC25C29}"/>
                </a:ext>
              </a:extLst>
            </p:cNvPr>
            <p:cNvGrpSpPr/>
            <p:nvPr/>
          </p:nvGrpSpPr>
          <p:grpSpPr>
            <a:xfrm>
              <a:off x="35797" y="1539236"/>
              <a:ext cx="3934212" cy="3410222"/>
              <a:chOff x="7396704" y="1860349"/>
              <a:chExt cx="4151294" cy="3625934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C936D545-0F84-1E67-2331-13E7A129E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860349"/>
                <a:ext cx="4151294" cy="313730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8"/>
                    <a:ext cx="3616351" cy="5100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Velocity magnitude field for SPH-</a:t>
                    </a:r>
                    <a14:m>
                      <m:oMath xmlns:m="http://schemas.openxmlformats.org/officeDocument/2006/math"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 scheme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0.5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 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8"/>
                    <a:ext cx="3616351" cy="51002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710" b="-2532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6DA14C9-5C9D-4939-D286-B87A6CCA9718}"/>
                </a:ext>
              </a:extLst>
            </p:cNvPr>
            <p:cNvGrpSpPr/>
            <p:nvPr/>
          </p:nvGrpSpPr>
          <p:grpSpPr>
            <a:xfrm>
              <a:off x="4074271" y="1539236"/>
              <a:ext cx="3934210" cy="3392204"/>
              <a:chOff x="7396705" y="1860349"/>
              <a:chExt cx="4151292" cy="3606778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2919E40-7322-795E-2D33-AA8DB1330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5" y="1860349"/>
                <a:ext cx="4151292" cy="3137302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9"/>
                    <a:ext cx="3616351" cy="4908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Velocity magnitude field for SPH-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 scheme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 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9"/>
                    <a:ext cx="3616351" cy="49086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890" b="-6579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7755204-178C-2D46-39A8-59B9EE4E6C58}"/>
                </a:ext>
              </a:extLst>
            </p:cNvPr>
            <p:cNvGrpSpPr/>
            <p:nvPr/>
          </p:nvGrpSpPr>
          <p:grpSpPr>
            <a:xfrm>
              <a:off x="8090343" y="1522440"/>
              <a:ext cx="3979004" cy="3423302"/>
              <a:chOff x="7373072" y="1842490"/>
              <a:chExt cx="4198558" cy="3639842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28A1F37-D589-991E-6192-487BDF903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73072" y="1842490"/>
                <a:ext cx="4198558" cy="3173021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61"/>
                    <a:ext cx="3616351" cy="5060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US" sz="1200" dirty="0">
                        <a:latin typeface="Proxima Nova"/>
                      </a:rPr>
                      <a:t>Convergence of the SPH-</a:t>
                    </a:r>
                    <a:r>
                      <a:rPr lang="en-IN" sz="1200" dirty="0"/>
                      <a:t>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a14:m>
                    <a:r>
                      <a:rPr lang="en-US" sz="1200" dirty="0">
                        <a:latin typeface="Proxima Nova"/>
                      </a:rPr>
                      <a:t> scheme for various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𝑝𝑠𝑡</m:t>
                            </m:r>
                          </m:sub>
                        </m:sSub>
                      </m:oMath>
                    </a14:m>
                    <a:r>
                      <a:rPr lang="en-US" sz="1200" dirty="0">
                        <a:latin typeface="Proxima Nova"/>
                      </a:rPr>
                      <a:t> values</a:t>
                    </a:r>
                    <a14:m>
                      <m:oMath xmlns:m="http://schemas.openxmlformats.org/officeDocument/2006/math">
                        <m:r>
                          <a:rPr lang="en-IN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1200" dirty="0">
                      <a:latin typeface="Proxima Nova"/>
                    </a:endParaRPr>
                  </a:p>
                </p:txBody>
              </p:sp>
            </mc:Choice>
            <mc:Fallback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61"/>
                    <a:ext cx="3616351" cy="50607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1282" b="-5128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1" y="4560425"/>
                <a:ext cx="9565160" cy="2110539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fontScale="85000" lnSpcReduction="20000"/>
              </a:bodyPr>
              <a:lstStyle/>
              <a:p>
                <a:pPr marL="285750" indent="-285750"/>
                <a:r>
                  <a:rPr lang="en-IN" sz="1400" dirty="0">
                    <a:solidFill>
                      <a:srgbClr val="0070C0"/>
                    </a:solidFill>
                  </a:rPr>
                  <a:t>Observations</a:t>
                </a:r>
              </a:p>
              <a:p>
                <a:pPr marL="895335" lvl="1" indent="-285750"/>
                <a:r>
                  <a:rPr lang="en-IN" sz="1400" dirty="0"/>
                  <a:t>Gradient correction: No effect on the SOC, accuracy, velocity field or energy spectrum of the scheme</a:t>
                </a:r>
              </a:p>
              <a:p>
                <a:pPr marL="895335" lvl="1" indent="-285750"/>
                <a14:m>
                  <m:oMath xmlns:m="http://schemas.openxmlformats.org/officeDocument/2006/math">
                    <m:r>
                      <a:rPr lang="en-IN" sz="14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IN" sz="1400" dirty="0"/>
                  <a:t> : No effect on the SOC or accuracy of the scheme; Increased </a:t>
                </a:r>
                <a14:m>
                  <m:oMath xmlns:m="http://schemas.openxmlformats.org/officeDocument/2006/math">
                    <m:r>
                      <a:rPr lang="en-IN" sz="14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IN" sz="1400" dirty="0"/>
                  <a:t> </a:t>
                </a:r>
                <a:r>
                  <a:rPr lang="en-IN" sz="1400" dirty="0">
                    <a:sym typeface="Wingdings" panose="05000000000000000000" pitchFamily="2" charset="2"/>
                  </a:rPr>
                  <a:t> More diffused velocity field</a:t>
                </a:r>
              </a:p>
              <a:p>
                <a:pPr marL="895335" lvl="1" indent="-285750"/>
                <a:r>
                  <a:rPr lang="en-IN" sz="1400" dirty="0">
                    <a:sym typeface="Wingdings" panose="05000000000000000000" pitchFamily="2" charset="2"/>
                  </a:rPr>
                  <a:t>EOS: </a:t>
                </a:r>
                <a:r>
                  <a:rPr lang="en-IN" sz="1400" dirty="0"/>
                  <a:t>No effect on the SOC, accuracy, velocity field or energy spectrum of the scheme</a:t>
                </a:r>
              </a:p>
              <a:p>
                <a:pPr marL="895335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𝑝𝑠</m:t>
                        </m:r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r-AE" sz="1400" dirty="0">
                    <a:sym typeface="Wingdings" panose="05000000000000000000" pitchFamily="2" charset="2"/>
                  </a:rPr>
                  <a:t> </a:t>
                </a:r>
                <a:r>
                  <a:rPr lang="en-IN" sz="1400" dirty="0">
                    <a:sym typeface="Wingdings" panose="05000000000000000000" pitchFamily="2" charset="2"/>
                  </a:rPr>
                  <a:t>:</a:t>
                </a:r>
              </a:p>
              <a:p>
                <a:pPr marL="1504919" lvl="2" indent="-285750"/>
                <a:r>
                  <a:rPr lang="en-IN" sz="1400" dirty="0">
                    <a:sym typeface="Wingdings" panose="05000000000000000000" pitchFamily="2" charset="2"/>
                  </a:rPr>
                  <a:t>Larger values  Reduced magnitude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sz="1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𝐿</m:t>
                        </m:r>
                      </m:e>
                      <m:sub>
                        <m:r>
                          <a:rPr lang="en-IN" sz="1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1400" dirty="0"/>
                  <a:t>error but no apparent effect on SOC</a:t>
                </a:r>
              </a:p>
              <a:p>
                <a:pPr marL="1504919" lvl="2" indent="-285750"/>
                <a:r>
                  <a:rPr lang="en-IN" sz="1400" dirty="0"/>
                  <a:t>Larger values/No PST </a:t>
                </a:r>
                <a:r>
                  <a:rPr lang="en-IN" sz="1400" dirty="0">
                    <a:sym typeface="Wingdings" panose="05000000000000000000" pitchFamily="2" charset="2"/>
                  </a:rPr>
                  <a:t> </a:t>
                </a:r>
                <a:r>
                  <a:rPr lang="en-IN" sz="1400" dirty="0"/>
                  <a:t>Clustering of particles; Domain is no longer uniform</a:t>
                </a:r>
                <a:endParaRPr lang="en-IN" dirty="0"/>
              </a:p>
              <a:p>
                <a:pPr marL="1504919" lvl="2" indent="-285750"/>
                <a:endParaRPr lang="en-IN" dirty="0"/>
              </a:p>
              <a:p>
                <a:pPr marL="609585" lvl="1" indent="0">
                  <a:buNone/>
                </a:pPr>
                <a:r>
                  <a:rPr lang="en-IN" sz="2500" dirty="0">
                    <a:hlinkClick r:id="rId10" action="ppaction://hlinksldjump"/>
                  </a:rPr>
                  <a:t>Go back</a:t>
                </a:r>
                <a:endParaRPr lang="ar-AE" sz="2500" dirty="0"/>
              </a:p>
            </p:txBody>
          </p:sp>
        </mc:Choice>
        <mc:Fallback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1" y="4560425"/>
                <a:ext cx="9565160" cy="2110539"/>
              </a:xfrm>
              <a:prstGeom prst="rect">
                <a:avLst/>
              </a:prstGeom>
              <a:blipFill>
                <a:blip r:embed="rId11"/>
                <a:stretch>
                  <a:fillRect l="-191" t="-20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AD9BAB-F986-39BF-0219-B54F71624AF8}"/>
              </a:ext>
            </a:extLst>
          </p:cNvPr>
          <p:cNvSpPr/>
          <p:nvPr/>
        </p:nvSpPr>
        <p:spPr>
          <a:xfrm>
            <a:off x="493777" y="4525791"/>
            <a:ext cx="8743742" cy="1573674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73786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746319-E440-4722-CE17-E31203822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43" y="2489165"/>
            <a:ext cx="5780847" cy="1879670"/>
          </a:xfrm>
        </p:spPr>
        <p:txBody>
          <a:bodyPr>
            <a:normAutofit fontScale="90000"/>
          </a:bodyPr>
          <a:lstStyle/>
          <a:p>
            <a:r>
              <a:rPr lang="en-IN" sz="4800" dirty="0"/>
              <a:t>Appendix B</a:t>
            </a:r>
            <a:br>
              <a:rPr lang="en-IN" sz="4800" dirty="0"/>
            </a:br>
            <a:br>
              <a:rPr lang="en-IN" sz="4800" dirty="0"/>
            </a:br>
            <a:r>
              <a:rPr lang="en-IN" i="1" dirty="0"/>
              <a:t>-- Additional Turbulence SPH Models --</a:t>
            </a:r>
            <a:br>
              <a:rPr lang="en-IN" sz="4800" dirty="0"/>
            </a:br>
            <a:endParaRPr lang="en-IN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9E8500-10B4-A243-7A22-0660D25CA0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4981736-48DC-43AE-B0AC-1C1AFC769364}" type="slidenum">
              <a:rPr lang="en-IN" smtClean="0"/>
              <a:t>33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27519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3" y="963200"/>
                <a:ext cx="11867600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/>
              </a:bodyPr>
              <a:lstStyle/>
              <a:p>
                <a:pPr marL="285750" indent="-285750"/>
                <a:r>
                  <a:rPr lang="en-IN" dirty="0"/>
                  <a:t>Eddy Viscosity Model</a:t>
                </a:r>
                <a:r>
                  <a:rPr lang="en-IN" baseline="30000" dirty="0"/>
                  <a:t>[1]</a:t>
                </a:r>
                <a:r>
                  <a:rPr lang="en-IN" dirty="0"/>
                  <a:t> </a:t>
                </a:r>
              </a:p>
              <a:p>
                <a:pPr marL="895335" lvl="1" indent="-285750"/>
                <a:r>
                  <a:rPr lang="en-IN" dirty="0"/>
                  <a:t>One of the first classes of SPH turbulence models </a:t>
                </a:r>
              </a:p>
              <a:p>
                <a:pPr marL="895335" lvl="1" indent="-285750"/>
                <a:r>
                  <a:rPr lang="en-IN" dirty="0"/>
                  <a:t>Velocities are Reynolds-averaged</a:t>
                </a:r>
              </a:p>
              <a:p>
                <a:pPr marL="895335" lvl="1" indent="-285750"/>
                <a:r>
                  <a:rPr lang="en-IN" dirty="0"/>
                  <a:t>First-order closure model: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Reynolds stress tensor &amp; mean velocity gradients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Turbulent eddy viscosity considered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Simulated Poiseuille flow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IN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𝑅𝑒</m:t>
                    </m:r>
                    <m:r>
                      <a:rPr lang="en-IN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= 6.4×</m:t>
                    </m:r>
                    <m:sSup>
                      <m:sSupPr>
                        <m:ctrlP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10</m:t>
                        </m:r>
                      </m:e>
                      <m:sup>
                        <m: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r>
                      <a:rPr lang="en-IN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IN" dirty="0"/>
              </a:p>
              <a:p>
                <a:pPr marL="895335" lvl="1" indent="-285750"/>
                <a:endParaRPr lang="en-IN" dirty="0">
                  <a:solidFill>
                    <a:srgbClr val="0070C0"/>
                  </a:solidFill>
                </a:endParaRPr>
              </a:p>
              <a:p>
                <a:pPr marL="895335" lvl="1" indent="-285750"/>
                <a:r>
                  <a:rPr lang="en-IN" dirty="0">
                    <a:solidFill>
                      <a:srgbClr val="0070C0"/>
                    </a:solidFill>
                  </a:rPr>
                  <a:t>Comments</a:t>
                </a:r>
              </a:p>
              <a:p>
                <a:pPr marL="1504919" lvl="2" indent="-285750"/>
                <a:r>
                  <a:rPr lang="en-IN" dirty="0"/>
                  <a:t>Reproduced log-law profile near walls</a:t>
                </a:r>
              </a:p>
              <a:p>
                <a:pPr marL="1504919" lvl="2" indent="-285750"/>
                <a:r>
                  <a:rPr lang="en-IN" dirty="0"/>
                  <a:t>Appropriate for shear flows</a:t>
                </a:r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endParaRPr dirty="0"/>
              </a:p>
            </p:txBody>
          </p:sp>
        </mc:Choice>
        <mc:Fallback xmlns=""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3" y="963200"/>
                <a:ext cx="11867600" cy="5452800"/>
              </a:xfrm>
              <a:prstGeom prst="rect">
                <a:avLst/>
              </a:prstGeom>
              <a:blipFill>
                <a:blip r:embed="rId4"/>
                <a:stretch>
                  <a:fillRect l="-1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Viscosity-based Models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34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0" y="6292561"/>
            <a:ext cx="9910400" cy="57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067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D. VIOLEAU, S. PICCON, and J.-P. CHABARD, “TWO ATTEMPTS OF TURBULENCE MODELLING IN SMOOTHED PARTICLE HYDRODYNAMICS,” in Advances in Fluid Modeling and Turbulence Measurements, Jul. 2002, vol. 1, no. 5, pp. 339–346, doi: 10.1142/9789812777591_0041.</a:t>
            </a:r>
          </a:p>
        </p:txBody>
      </p:sp>
      <p:pic>
        <p:nvPicPr>
          <p:cNvPr id="13" name="Picture 12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\vect{v}_i} = - \sum_j m_j \bigg( \frac{P_i}{\rho_i^2} + \frac{P_j}{\rho_j^2} + \widetilde{\Pi}_{ij} \bigg) \DWIJ + \vect{F}_i&#10;\end{equation*}&#10;&#10;\begin{equation*}&#10;\widetilde{\Pi}_{ij} = -8 \frac{\nu_{t, i} + \nu_{t, j}}{\rho_i + \rho_j} \frac{\RAProp{\vect{v}}_{ij} \cdot \RIJ }{\RtwoIJ + \MachineEpsilon^2} &#10;\end{equation*}&#10;&#10;\begin{equation*}&#10;\nu_t = L_m^2 \FrobeniusNorm{S} = L_m^2 \sqrt{\FrobeniusInnerProduct{S}{S}}&#10;\end{equation*}&#10;&#10;\begin{equation*}&#10;\nabla \RAProp{\vect{v}}_i = - \frac{1}{\rho_i} \sum_j m_j \RAProp{\vect{v}}_{ij} \otimes \DWIJ&#10;\end{equation*}&#10;&#10;\end{document}" title="IguanaTex Bitmap Display">
            <a:extLst>
              <a:ext uri="{FF2B5EF4-FFF2-40B4-BE49-F238E27FC236}">
                <a16:creationId xmlns:a16="http://schemas.microsoft.com/office/drawing/2014/main" id="{7428128B-83B0-A86E-5250-142B5D581C3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8036" y="4202643"/>
            <a:ext cx="3564776" cy="216842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C311917-E89B-DA03-8911-082A1BBA3814}"/>
              </a:ext>
            </a:extLst>
          </p:cNvPr>
          <p:cNvGrpSpPr/>
          <p:nvPr/>
        </p:nvGrpSpPr>
        <p:grpSpPr>
          <a:xfrm>
            <a:off x="8258036" y="918746"/>
            <a:ext cx="3734612" cy="3241229"/>
            <a:chOff x="8075708" y="1224199"/>
            <a:chExt cx="3734612" cy="324122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55ED653-F533-F166-EFD7-830F86B7E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75708" y="1224199"/>
              <a:ext cx="3734612" cy="262613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CB78D94-1E83-A303-B8A3-03E77417C3D5}"/>
                </a:ext>
              </a:extLst>
            </p:cNvPr>
            <p:cNvSpPr txBox="1"/>
            <p:nvPr/>
          </p:nvSpPr>
          <p:spPr>
            <a:xfrm>
              <a:off x="8526282" y="3819097"/>
              <a:ext cx="2833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latin typeface="Proxima Nova"/>
                </a:rPr>
                <a:t>Fig</a:t>
              </a:r>
              <a:r>
                <a:rPr lang="en-IN" sz="1200" dirty="0">
                  <a:latin typeface="Proxima Nova"/>
                </a:rPr>
                <a:t>: Computed mean velocity profile of turbulent Poiseuille flow in a pipe (Rep: Violeau et al)</a:t>
              </a:r>
            </a:p>
          </p:txBody>
        </p: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535F1BA-A5A4-50D2-A7DE-46A10E83F654}"/>
              </a:ext>
            </a:extLst>
          </p:cNvPr>
          <p:cNvSpPr/>
          <p:nvPr/>
        </p:nvSpPr>
        <p:spPr>
          <a:xfrm>
            <a:off x="649926" y="3544877"/>
            <a:ext cx="5446074" cy="1352243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76352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253F0AD8-CD4C-A496-4DAA-675B0B734A51}"/>
              </a:ext>
            </a:extLst>
          </p:cNvPr>
          <p:cNvSpPr/>
          <p:nvPr/>
        </p:nvSpPr>
        <p:spPr>
          <a:xfrm>
            <a:off x="10942240" y="4663440"/>
            <a:ext cx="731600" cy="6172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3" y="963200"/>
                <a:ext cx="7093507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/>
              </a:bodyPr>
              <a:lstStyle/>
              <a:p>
                <a:pPr marL="285750" indent="-285750"/>
                <a:r>
                  <a:rPr lang="en-IN" dirty="0"/>
                  <a:t>Generalized Langevin Model</a:t>
                </a:r>
                <a:r>
                  <a:rPr lang="en-IN" baseline="30000" dirty="0"/>
                  <a:t>[1]</a:t>
                </a:r>
                <a:endParaRPr lang="en-IN" dirty="0"/>
              </a:p>
              <a:p>
                <a:pPr marL="895335" lvl="1" indent="-285750"/>
                <a:r>
                  <a:rPr lang="en-IN" dirty="0"/>
                  <a:t>Prescribed the particle velocity as a random process</a:t>
                </a:r>
              </a:p>
              <a:p>
                <a:pPr marL="895335" lvl="1" indent="-285750"/>
                <a:r>
                  <a:rPr lang="en-IN" dirty="0"/>
                  <a:t>Acceleration </a:t>
                </a:r>
                <a:r>
                  <a:rPr lang="en-IN" dirty="0">
                    <a:sym typeface="Wingdings" panose="05000000000000000000" pitchFamily="2" charset="2"/>
                  </a:rPr>
                  <a:t> Function of a random vector </a:t>
                </a:r>
                <a:r>
                  <a:rPr lang="en-IN" i="1" dirty="0">
                    <a:sym typeface="Wingdings" panose="05000000000000000000" pitchFamily="2" charset="2"/>
                  </a:rPr>
                  <a:t>(non-correlated with velocity)</a:t>
                </a:r>
                <a:endParaRPr lang="en-IN" i="1" dirty="0"/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Simulated Poiseuille flow 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IN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𝑅𝑒</m:t>
                    </m:r>
                    <m:r>
                      <a:rPr lang="en-IN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= </m:t>
                    </m:r>
                    <m:r>
                      <a:rPr lang="en-IN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6</m:t>
                    </m:r>
                    <m:r>
                      <a:rPr lang="en-IN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.</m:t>
                    </m:r>
                    <m:r>
                      <a:rPr lang="en-IN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4</m:t>
                    </m:r>
                    <m:r>
                      <a:rPr lang="en-IN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×</m:t>
                    </m:r>
                    <m:sSup>
                      <m:sSupPr>
                        <m:ctrlP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10</m:t>
                        </m:r>
                      </m:e>
                      <m:sup>
                        <m: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  <m:r>
                      <a:rPr lang="en-IN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IN" dirty="0"/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r>
                  <a:rPr lang="en-IN" dirty="0">
                    <a:solidFill>
                      <a:srgbClr val="0070C0"/>
                    </a:solidFill>
                  </a:rPr>
                  <a:t>Comments</a:t>
                </a:r>
              </a:p>
              <a:p>
                <a:pPr marL="1504919" lvl="2" indent="-285750"/>
                <a:r>
                  <a:rPr lang="en-US" dirty="0"/>
                  <a:t>Mean operator appeared to behave like a LES filter</a:t>
                </a:r>
                <a:endParaRPr lang="en-IN" dirty="0"/>
              </a:p>
              <a:p>
                <a:pPr marL="1504919" lvl="2" indent="-285750"/>
                <a:r>
                  <a:rPr lang="en-IN" dirty="0"/>
                  <a:t>Large deviations observed in mean velocity profile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(∝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/>
              </a:p>
              <a:p>
                <a:pPr marL="1504919" lvl="2" indent="-285750"/>
                <a:r>
                  <a:rPr lang="en-IN" dirty="0"/>
                  <a:t>Can be generalized to various types of turbulent flows, &amp; not only shear flows</a:t>
                </a:r>
              </a:p>
              <a:p>
                <a:pPr marL="609585" lvl="1" indent="0">
                  <a:buNone/>
                </a:pPr>
                <a:endParaRPr lang="en-IN" dirty="0"/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endParaRPr dirty="0"/>
              </a:p>
            </p:txBody>
          </p:sp>
        </mc:Choice>
        <mc:Fallback xmlns=""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3" y="963200"/>
                <a:ext cx="7093507" cy="5452800"/>
              </a:xfrm>
              <a:prstGeom prst="rect">
                <a:avLst/>
              </a:prstGeom>
              <a:blipFill>
                <a:blip r:embed="rId4"/>
                <a:stretch>
                  <a:fillRect l="-258" r="-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Viscosity-based Models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35</a:t>
            </a:fld>
            <a:endParaRPr dirty="0"/>
          </a:p>
        </p:txBody>
      </p:sp>
      <p:pic>
        <p:nvPicPr>
          <p:cNvPr id="11" name="Picture 10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align*}&#10;\LagDerivative{\vect{v}_i} = -\sum_j m_j \bigg( \frac{\RAProp{P}_i}{\rho_i^2} + \frac{\RAProp{P}_j}{\rho_j^2} \bigg) \DWIJ - \\ \HalfFrac C_1 \frac{\epsilon_i}{k_i} \vect{v}'_i + C_2 \nabla \RAProp{\vect{v}}_i \cdot \vect{v}'_i + \sqrt{\frac{C_0 \epsilon_i}{\Delta t}} \Vec{\xi}_i&#10;\end{align*}&#10;&#10;\begin{equation*}&#10;    \epsilon_i = 2 \nu_{t, i} + &#10;    \FrobeniusNorm{S_i}^2&#10;\end{equation*}&#10;&#10;\begin{equation*}&#10;    k_i = \frac{\epsilon_i \nu_{t, i}}{C_{\mu}} \quad , \quad C_{\mu} = 0.009&#10;\end{equation*}&#10;&#10;\end{document}" title="IguanaTex Bitmap Display">
            <a:extLst>
              <a:ext uri="{FF2B5EF4-FFF2-40B4-BE49-F238E27FC236}">
                <a16:creationId xmlns:a16="http://schemas.microsoft.com/office/drawing/2014/main" id="{8F3ED3FD-9C82-F751-0058-9D1A6D9580B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3717" y="4241406"/>
            <a:ext cx="2903250" cy="1939923"/>
          </a:xfrm>
          <a:prstGeom prst="rect">
            <a:avLst/>
          </a:prstGeom>
        </p:spPr>
      </p:pic>
      <p:sp>
        <p:nvSpPr>
          <p:cNvPr id="2" name="Google Shape;346;p37">
            <a:extLst>
              <a:ext uri="{FF2B5EF4-FFF2-40B4-BE49-F238E27FC236}">
                <a16:creationId xmlns:a16="http://schemas.microsoft.com/office/drawing/2014/main" id="{681A3CAD-F35B-816E-97F5-DED9033980C6}"/>
              </a:ext>
            </a:extLst>
          </p:cNvPr>
          <p:cNvSpPr txBox="1"/>
          <p:nvPr/>
        </p:nvSpPr>
        <p:spPr>
          <a:xfrm>
            <a:off x="0" y="6292561"/>
            <a:ext cx="9910400" cy="57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067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D. VIOLEAU, S. PICCON, and J.-P. CHABARD, “TWO ATTEMPTS OF TURBULENCE MODELLING IN SMOOTHED PARTICLE HYDRODYNAMICS,” in Advances in Fluid Modeling and Turbulence Measurements, Jul. 2002, vol. 1, no. 5, pp. 339–346, doi: 10.1142/9789812777591_0041.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27E7D5A-84D4-55E3-9275-3E69F793440C}"/>
              </a:ext>
            </a:extLst>
          </p:cNvPr>
          <p:cNvGrpSpPr/>
          <p:nvPr/>
        </p:nvGrpSpPr>
        <p:grpSpPr>
          <a:xfrm>
            <a:off x="8094436" y="918746"/>
            <a:ext cx="4061812" cy="3251846"/>
            <a:chOff x="7914978" y="963200"/>
            <a:chExt cx="4061812" cy="325184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318B254-BBAA-534B-51DB-00E4D067D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14978" y="963200"/>
              <a:ext cx="4061812" cy="263674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F1642F1-216D-23E6-6F97-7B1AB23C5BFF}"/>
                </a:ext>
              </a:extLst>
            </p:cNvPr>
            <p:cNvSpPr txBox="1"/>
            <p:nvPr/>
          </p:nvSpPr>
          <p:spPr>
            <a:xfrm>
              <a:off x="8529152" y="3568715"/>
              <a:ext cx="2833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latin typeface="Proxima Nova"/>
                </a:rPr>
                <a:t>Fig</a:t>
              </a:r>
              <a:r>
                <a:rPr lang="en-IN" sz="1200" dirty="0">
                  <a:latin typeface="Proxima Nova"/>
                </a:rPr>
                <a:t>: Computed mean velocity profile of turbulent Poiseuille flow in a pipe (Rep: Violeau et al)</a:t>
              </a: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B66F02C-355D-01D7-50FB-21B42F3C7BA9}"/>
              </a:ext>
            </a:extLst>
          </p:cNvPr>
          <p:cNvSpPr/>
          <p:nvPr/>
        </p:nvSpPr>
        <p:spPr>
          <a:xfrm>
            <a:off x="649926" y="2936240"/>
            <a:ext cx="6604314" cy="2174239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31533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3" y="963200"/>
                <a:ext cx="7814867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marL="285750" indent="-180000"/>
                <a:r>
                  <a:rPr lang="en-IN" dirty="0"/>
                  <a:t>Modified-SPH (mSPH)</a:t>
                </a:r>
                <a:r>
                  <a:rPr lang="en-IN" baseline="30000" dirty="0"/>
                  <a:t>[1]</a:t>
                </a:r>
                <a:endParaRPr lang="en-IN" dirty="0"/>
              </a:p>
              <a:p>
                <a:pPr marL="895335" lvl="1" indent="-180000"/>
                <a:r>
                  <a:rPr lang="en-IN" sz="1800" dirty="0"/>
                  <a:t>Observation: Absence of viscosity </a:t>
                </a:r>
                <a:r>
                  <a:rPr lang="en-IN" sz="1800" dirty="0">
                    <a:sym typeface="Wingdings" panose="05000000000000000000" pitchFamily="2" charset="2"/>
                  </a:rPr>
                  <a:t> Noisy particle motion</a:t>
                </a:r>
              </a:p>
              <a:p>
                <a:pPr marL="895335" lvl="1" indent="-180000"/>
                <a:r>
                  <a:rPr lang="en-IN" sz="1800" dirty="0">
                    <a:sym typeface="Wingdings" panose="05000000000000000000" pitchFamily="2" charset="2"/>
                  </a:rPr>
                  <a:t>Finite viscosity  Over-prediction of dissipation</a:t>
                </a:r>
              </a:p>
              <a:p>
                <a:pPr marL="895335" lvl="1" indent="-180000"/>
                <a:r>
                  <a:rPr lang="en-IN" sz="1800" dirty="0">
                    <a:sym typeface="Wingdings" panose="05000000000000000000" pitchFamily="2" charset="2"/>
                  </a:rPr>
                  <a:t>Modified EOS &amp; MOM eqs.  Particle distribution homogenised</a:t>
                </a:r>
              </a:p>
              <a:p>
                <a:pPr marL="895335" lvl="1" indent="-180000"/>
                <a:r>
                  <a:rPr lang="en-IN" sz="1800" dirty="0">
                    <a:sym typeface="Wingdings" panose="05000000000000000000" pitchFamily="2" charset="2"/>
                  </a:rPr>
                  <a:t>Simulated:</a:t>
                </a:r>
              </a:p>
              <a:p>
                <a:pPr marL="1504919" lvl="2" indent="-180000"/>
                <a:r>
                  <a:rPr lang="en-IN" sz="1800" dirty="0">
                    <a:sym typeface="Wingdings" panose="05000000000000000000" pitchFamily="2" charset="2"/>
                  </a:rPr>
                  <a:t>2D Taylor-Green Vortex (TGV)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18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IN" sz="18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𝑅𝑒</m:t>
                        </m:r>
                        <m:r>
                          <a:rPr lang="en-IN" sz="18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=</m:t>
                        </m:r>
                        <m:r>
                          <a:rPr lang="en-IN" sz="18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∞</m:t>
                        </m:r>
                        <m:r>
                          <a:rPr lang="en-IN" sz="18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  </m:t>
                        </m:r>
                        <m:sSub>
                          <m:sSubPr>
                            <m:ctrlPr>
                              <a:rPr lang="en-IN" sz="1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IN" sz="1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𝑁</m:t>
                            </m:r>
                          </m:e>
                          <m:sub>
                            <m:r>
                              <a:rPr lang="en-IN" sz="1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b>
                        </m:sSub>
                        <m:r>
                          <a:rPr lang="en-IN" sz="18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=</m:t>
                        </m:r>
                        <m:sSup>
                          <m:sSupPr>
                            <m:ctrlPr>
                              <a:rPr lang="en-IN" sz="1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IN" sz="1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64</m:t>
                            </m:r>
                          </m:e>
                          <m:sup>
                            <m:r>
                              <a:rPr lang="en-IN" sz="1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IN" sz="1800" b="0" dirty="0">
                  <a:sym typeface="Wingdings" panose="05000000000000000000" pitchFamily="2" charset="2"/>
                </a:endParaRPr>
              </a:p>
              <a:p>
                <a:pPr marL="1504919" lvl="2" indent="-180000"/>
                <a:r>
                  <a:rPr lang="en-IN" sz="1800" dirty="0">
                    <a:sym typeface="Wingdings" panose="05000000000000000000" pitchFamily="2" charset="2"/>
                  </a:rPr>
                  <a:t>3D Taylor-Green Vortex (TGV)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18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IN" sz="18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𝑅𝑒</m:t>
                        </m:r>
                        <m:r>
                          <a:rPr lang="en-IN" sz="18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=</m:t>
                        </m:r>
                        <m:r>
                          <a:rPr lang="en-IN" sz="18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400</m:t>
                        </m:r>
                        <m:r>
                          <a:rPr lang="en-IN" sz="18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  </m:t>
                        </m:r>
                        <m:sSub>
                          <m:sSubPr>
                            <m:ctrlPr>
                              <a:rPr lang="en-IN" sz="1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IN" sz="1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𝑁</m:t>
                            </m:r>
                          </m:e>
                          <m:sub>
                            <m:r>
                              <a:rPr lang="en-IN" sz="1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b>
                        </m:sSub>
                        <m:r>
                          <a:rPr lang="en-IN" sz="18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=</m:t>
                        </m:r>
                        <m:sSup>
                          <m:sSupPr>
                            <m:ctrlPr>
                              <a:rPr lang="en-IN" sz="1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IN" sz="1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64</m:t>
                            </m:r>
                          </m:e>
                          <m:sup>
                            <m:r>
                              <a:rPr lang="en-IN" sz="1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IN" sz="1800" dirty="0">
                  <a:sym typeface="Wingdings" panose="05000000000000000000" pitchFamily="2" charset="2"/>
                </a:endParaRPr>
              </a:p>
              <a:p>
                <a:pPr marL="1504919" lvl="2" indent="-180000"/>
                <a:endParaRPr lang="en-IN" sz="1800" dirty="0">
                  <a:sym typeface="Wingdings" panose="05000000000000000000" pitchFamily="2" charset="2"/>
                </a:endParaRPr>
              </a:p>
              <a:p>
                <a:pPr marL="895335" lvl="1" indent="-180000"/>
                <a:r>
                  <a:rPr lang="en-IN" sz="180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Comments</a:t>
                </a:r>
              </a:p>
              <a:p>
                <a:pPr marL="1504919" lvl="2" indent="-180000"/>
                <a:r>
                  <a:rPr lang="en-IN" sz="1800" dirty="0">
                    <a:sym typeface="Wingdings" panose="05000000000000000000" pitchFamily="2" charset="2"/>
                  </a:rPr>
                  <a:t>Merging of vortices observed</a:t>
                </a:r>
              </a:p>
              <a:p>
                <a:pPr marL="1504919" lvl="2" indent="-180000"/>
                <a:r>
                  <a:rPr lang="en-IN" sz="1800" dirty="0"/>
                  <a:t>Energy cascade (Kolmogorv scale) slopes reproduced</a:t>
                </a:r>
              </a:p>
              <a:p>
                <a:pPr marL="2114504" lvl="3" indent="-180000"/>
                <a:r>
                  <a:rPr lang="en-IN" sz="1800" dirty="0"/>
                  <a:t>mSPH (-3); standard SPH (1)</a:t>
                </a:r>
              </a:p>
              <a:p>
                <a:pPr marL="1504919" lvl="2" indent="-180000"/>
                <a:r>
                  <a:rPr lang="en-IN" sz="1800" dirty="0">
                    <a:sym typeface="Wingdings" panose="05000000000000000000" pitchFamily="2" charset="2"/>
                  </a:rPr>
                  <a:t>Transitional flow simulated with reasonable dissipation rate</a:t>
                </a:r>
              </a:p>
              <a:p>
                <a:pPr marL="1504919" lvl="2" indent="-180000"/>
                <a:r>
                  <a:rPr lang="en-IN" sz="1800" dirty="0">
                    <a:sym typeface="Wingdings" panose="05000000000000000000" pitchFamily="2" charset="2"/>
                  </a:rPr>
                  <a:t>mSPH </a:t>
                </a:r>
                <a14:m>
                  <m:oMath xmlns:m="http://schemas.openxmlformats.org/officeDocument/2006/math">
                    <m:r>
                      <a:rPr lang="en-IN" sz="1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∼</m:t>
                    </m:r>
                  </m:oMath>
                </a14:m>
                <a:r>
                  <a:rPr lang="en-IN" sz="1800" dirty="0">
                    <a:sym typeface="Wingdings" panose="05000000000000000000" pitchFamily="2" charset="2"/>
                  </a:rPr>
                  <a:t> Eddy viscosity model below numerical resolution</a:t>
                </a:r>
                <a:endParaRPr sz="1800" dirty="0"/>
              </a:p>
            </p:txBody>
          </p:sp>
        </mc:Choice>
        <mc:Fallback xmlns=""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3" y="963200"/>
                <a:ext cx="7814867" cy="54528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Viscosity-based Models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36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0" y="6333201"/>
            <a:ext cx="99104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067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S. Adami, X. Y. Hu, and N. A. Adams, “Simulating three-dimensional turbulence with SPH,” 2012.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F244660-5664-600D-D85C-0DDE342DC1E5}"/>
              </a:ext>
            </a:extLst>
          </p:cNvPr>
          <p:cNvGrpSpPr/>
          <p:nvPr/>
        </p:nvGrpSpPr>
        <p:grpSpPr>
          <a:xfrm>
            <a:off x="7683086" y="1361440"/>
            <a:ext cx="4454627" cy="2658238"/>
            <a:chOff x="7683086" y="1950720"/>
            <a:chExt cx="4454627" cy="26582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D0D1310-6AD0-1FC9-AEC3-70B416B9D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83086" y="1950720"/>
              <a:ext cx="4454627" cy="219657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F4189A-2D6D-EE88-79A8-48363E1D5508}"/>
                </a:ext>
              </a:extLst>
            </p:cNvPr>
            <p:cNvSpPr txBox="1"/>
            <p:nvPr/>
          </p:nvSpPr>
          <p:spPr>
            <a:xfrm>
              <a:off x="8493667" y="4147293"/>
              <a:ext cx="28334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latin typeface="Proxima Nova"/>
                </a:rPr>
                <a:t>Fig</a:t>
              </a:r>
              <a:r>
                <a:rPr lang="en-IN" sz="1200" dirty="0">
                  <a:latin typeface="Proxima Nova"/>
                </a:rPr>
                <a:t>: </a:t>
              </a:r>
              <a:r>
                <a:rPr lang="en-US" sz="1200" dirty="0">
                  <a:latin typeface="Proxima Nova"/>
                </a:rPr>
                <a:t>Velocity vector plot at t=2 (left) and t=30 (right). </a:t>
              </a:r>
              <a:r>
                <a:rPr lang="en-IN" sz="1200" dirty="0">
                  <a:latin typeface="Proxima Nova"/>
                </a:rPr>
                <a:t>(Rep: Adami et al)</a:t>
              </a: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7286433-B677-EEF2-B9B4-CA3B8E9AF8AE}"/>
              </a:ext>
            </a:extLst>
          </p:cNvPr>
          <p:cNvSpPr/>
          <p:nvPr/>
        </p:nvSpPr>
        <p:spPr>
          <a:xfrm>
            <a:off x="649925" y="3606801"/>
            <a:ext cx="7213915" cy="2196574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91619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3" y="963200"/>
                <a:ext cx="7652307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fontScale="92500"/>
              </a:bodyPr>
              <a:lstStyle/>
              <a:p>
                <a:pPr marL="285750" indent="-285750"/>
                <a:r>
                  <a:rPr lang="en-IN" dirty="0"/>
                  <a:t>Implicit Pressure Poisson-based Models</a:t>
                </a:r>
                <a:r>
                  <a:rPr lang="en-IN" baseline="30000" dirty="0"/>
                  <a:t>[1,2]</a:t>
                </a:r>
                <a:endParaRPr lang="en-IN" dirty="0"/>
              </a:p>
              <a:p>
                <a:pPr marL="895335" lvl="1" indent="-285750"/>
                <a:r>
                  <a:rPr lang="en-IN" dirty="0"/>
                  <a:t>Assumption: Incompressible flow</a:t>
                </a:r>
              </a:p>
              <a:p>
                <a:pPr marL="895335" lvl="1" indent="-285750"/>
                <a:r>
                  <a:rPr lang="en-IN" dirty="0"/>
                  <a:t>Navier-Stokes (NS) eqs. </a:t>
                </a:r>
                <a:r>
                  <a:rPr lang="en-IN" dirty="0">
                    <a:sym typeface="Wingdings" panose="05000000000000000000" pitchFamily="2" charset="2"/>
                  </a:rPr>
                  <a:t></a:t>
                </a:r>
                <a:r>
                  <a:rPr lang="en-IN" dirty="0"/>
                  <a:t> Spatially filtered</a:t>
                </a:r>
              </a:p>
              <a:p>
                <a:pPr marL="895335" lvl="1" indent="-285750"/>
                <a:r>
                  <a:rPr lang="en-IN" dirty="0"/>
                  <a:t>Stress tensor </a:t>
                </a:r>
                <a:r>
                  <a:rPr lang="en-IN" dirty="0">
                    <a:sym typeface="Wingdings" panose="05000000000000000000" pitchFamily="2" charset="2"/>
                  </a:rPr>
                  <a:t> C</a:t>
                </a:r>
                <a:r>
                  <a:rPr lang="en-IN" dirty="0"/>
                  <a:t>losed using Boussinesq’s hypothesis</a:t>
                </a:r>
              </a:p>
              <a:p>
                <a:pPr marL="895335" lvl="1" indent="-285750"/>
                <a:r>
                  <a:rPr lang="en-IN" dirty="0"/>
                  <a:t>Eddy viscosity </a:t>
                </a:r>
                <a:r>
                  <a:rPr lang="en-IN" dirty="0">
                    <a:sym typeface="Wingdings" panose="05000000000000000000" pitchFamily="2" charset="2"/>
                  </a:rPr>
                  <a:t> Estimated using modified Smagorinsky model 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Model modified to include wall effects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Predictive-corrective time integrator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Requires implicit solution of pressure poisson eq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Simulated: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𝑅𝑒</m:t>
                        </m:r>
                        <m: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≈</m:t>
                        </m:r>
                        <m:sSup>
                          <m:sSupPr>
                            <m:ctrlP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10</m:t>
                            </m:r>
                          </m:e>
                          <m:sup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6</m:t>
                            </m:r>
                          </m:sup>
                        </m:sSup>
                        <m: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  </m:t>
                        </m:r>
                        <m:sSub>
                          <m:sSubPr>
                            <m:ctrlP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𝑁</m:t>
                            </m:r>
                          </m:e>
                          <m:sub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b>
                        </m:sSub>
                        <m:r>
                          <a:rPr lang="en-IN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≈</m:t>
                        </m:r>
                        <m:sSup>
                          <m:sSupPr>
                            <m:ctrlP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10</m:t>
                            </m:r>
                          </m:e>
                          <m:sup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endParaRPr lang="en-IN" dirty="0">
                  <a:sym typeface="Wingdings" panose="05000000000000000000" pitchFamily="2" charset="2"/>
                </a:endParaRP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2D wave interaction with partially immersed breakwater</a:t>
                </a:r>
                <a:r>
                  <a:rPr lang="en-IN" baseline="30000" dirty="0"/>
                  <a:t>[1]</a:t>
                </a:r>
                <a:endParaRPr lang="en-IN" b="0" dirty="0">
                  <a:sym typeface="Wingdings" panose="05000000000000000000" pitchFamily="2" charset="2"/>
                </a:endParaRP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2D wave breaking on a beach</a:t>
                </a:r>
                <a:r>
                  <a:rPr lang="en-IN" baseline="30000" dirty="0"/>
                  <a:t>[2]</a:t>
                </a:r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r>
                  <a:rPr lang="en-IN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Comments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Accurately tracked free surfaces with large deformation 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Surfaces did not exhibit numerical diffusion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Scheme’s accuracy: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𝑂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Δ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Δ</m:t>
                        </m:r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1.25</m:t>
                            </m:r>
                          </m:sup>
                        </m:sSup>
                      </m:e>
                    </m:d>
                  </m:oMath>
                </a14:m>
                <a:endParaRPr lang="en-IN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3" y="963200"/>
                <a:ext cx="7652307" cy="5452800"/>
              </a:xfrm>
              <a:prstGeom prst="rect">
                <a:avLst/>
              </a:prstGeom>
              <a:blipFill>
                <a:blip r:embed="rId4"/>
                <a:stretch>
                  <a:fillRect l="-2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Large-Eddy Simulation-based Models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37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0" y="6201121"/>
            <a:ext cx="8462865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8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H. Gotoh, S. Shao, and T. Memita, “SPH-LES model for numerical investigation of wave interaction with partially immersed breakwater,” Coast. Eng. J., vol. 46, no. 1, pp. 39–63, 2004, doi: 10.1142/S0578563404000872.</a:t>
            </a:r>
          </a:p>
          <a:p>
            <a:r>
              <a:rPr lang="en-US" sz="8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S. Shao and H. Gotoh, “Turbulence particle models for tracking free surfaces,” J. Hydraul. Res., vol. 43, no. 3, pp. 276–289, May 2005, doi: 10.1080/00221680509500122.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9416A8-D62A-33A1-75EE-532C190FFE57}"/>
              </a:ext>
            </a:extLst>
          </p:cNvPr>
          <p:cNvGrpSpPr/>
          <p:nvPr/>
        </p:nvGrpSpPr>
        <p:grpSpPr>
          <a:xfrm>
            <a:off x="7650480" y="963200"/>
            <a:ext cx="4377853" cy="3702750"/>
            <a:chOff x="7991750" y="1264717"/>
            <a:chExt cx="4032590" cy="350170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B852232-CB68-D6AB-A51D-91095C1DC6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91750" y="1264717"/>
              <a:ext cx="4032590" cy="307127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18BBA4A-DA17-D830-DD20-9240211BEBC9}"/>
                </a:ext>
              </a:extLst>
            </p:cNvPr>
            <p:cNvSpPr txBox="1"/>
            <p:nvPr/>
          </p:nvSpPr>
          <p:spPr>
            <a:xfrm>
              <a:off x="8591313" y="4304760"/>
              <a:ext cx="28334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latin typeface="Proxima Nova"/>
                </a:rPr>
                <a:t>Fig</a:t>
              </a:r>
              <a:r>
                <a:rPr lang="en-IN" sz="1200" dirty="0">
                  <a:latin typeface="Proxima Nova"/>
                </a:rPr>
                <a:t>: </a:t>
              </a:r>
              <a:r>
                <a:rPr lang="en-US" sz="1200" dirty="0">
                  <a:latin typeface="Proxima Nova"/>
                </a:rPr>
                <a:t>Time </a:t>
              </a:r>
              <a:r>
                <a:rPr lang="en-IN" sz="1200" dirty="0">
                  <a:latin typeface="Proxima Nova"/>
                </a:rPr>
                <a:t>sequences of wave profile</a:t>
              </a:r>
              <a:r>
                <a:rPr lang="en-US" sz="1200" dirty="0">
                  <a:latin typeface="Proxima Nova"/>
                </a:rPr>
                <a:t>. </a:t>
              </a:r>
              <a:r>
                <a:rPr lang="en-IN" sz="1200" dirty="0">
                  <a:latin typeface="Proxima Nova"/>
                </a:rPr>
                <a:t>(Rep: Gotoh et al)</a:t>
              </a:r>
            </a:p>
          </p:txBody>
        </p:sp>
      </p:grpSp>
      <p:pic>
        <p:nvPicPr>
          <p:cNvPr id="9" name="Picture 8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\vect{\overline{v}}} = -\frac{1}{\rho}\nabla \overline{P} + \nu \Delta ( \vect{\overline{v}} ) + \frac{1}{\rho}\nabla\cdot\tensor{\tau} + \vect{F}&#10;\end{equation*}&#10;&#10;\begin{equation*}&#10;\frac{1}{\rho} \tensor{\tau} = 2\nu_t \tensor{S} - \frac{2}{3}k\tensor{I}&#10;\end{equation*}&#10;&#10;\begin{equation*}&#10;\nu_t = \min(C_s \Delta x, \kappa d_{wall})^2 \sqrt{2 \FrobeniusInnerProduct{S}{S}}&#10;\end{equation*}&#10;&#10;\begin{equation*}&#10;\nabla \cdot \bigg( \frac{1}{\rho_*} \nabla \overline{P}_{t+1} \bigg) = \frac{\rho_o - \rho_*}{\rho_o \Delta t^2}&#10;\end{equation*}&#10;&#10;\end{document}" title="IguanaTex Bitmap Display">
            <a:extLst>
              <a:ext uri="{FF2B5EF4-FFF2-40B4-BE49-F238E27FC236}">
                <a16:creationId xmlns:a16="http://schemas.microsoft.com/office/drawing/2014/main" id="{BE2B4D74-FC28-37C2-3913-94918594F2C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0388" y="4665950"/>
            <a:ext cx="2796806" cy="204346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19DB8B0-7700-9C8C-F7A7-24AF6179F573}"/>
              </a:ext>
            </a:extLst>
          </p:cNvPr>
          <p:cNvSpPr/>
          <p:nvPr/>
        </p:nvSpPr>
        <p:spPr>
          <a:xfrm>
            <a:off x="649926" y="4542817"/>
            <a:ext cx="6645820" cy="1527243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80989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3" y="963200"/>
                <a:ext cx="7704973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lnSpcReduction="10000"/>
              </a:bodyPr>
              <a:lstStyle/>
              <a:p>
                <a:pPr marL="285750" indent="-285750"/>
                <a:r>
                  <a:rPr lang="en-IN" dirty="0"/>
                  <a:t>Explicit Pressure EOS-based Models</a:t>
                </a:r>
                <a:r>
                  <a:rPr lang="en-IN" baseline="30000" dirty="0"/>
                  <a:t>[1,2]</a:t>
                </a:r>
                <a:endParaRPr lang="en-IN" dirty="0"/>
              </a:p>
              <a:p>
                <a:pPr marL="895335" lvl="1" indent="-285750"/>
                <a:r>
                  <a:rPr lang="en-IN" dirty="0"/>
                  <a:t>Assumption: Compressible flow</a:t>
                </a:r>
              </a:p>
              <a:p>
                <a:pPr marL="895335" lvl="1" indent="-285750"/>
                <a:r>
                  <a:rPr lang="en-IN" dirty="0"/>
                  <a:t>NS eqs </a:t>
                </a:r>
                <a:r>
                  <a:rPr lang="en-IN" dirty="0">
                    <a:sym typeface="Wingdings" panose="05000000000000000000" pitchFamily="2" charset="2"/>
                  </a:rPr>
                  <a:t> </a:t>
                </a:r>
                <a:r>
                  <a:rPr lang="en-IN" dirty="0"/>
                  <a:t>Favre averaged</a:t>
                </a:r>
              </a:p>
              <a:p>
                <a:pPr marL="895335" lvl="1" indent="-285750"/>
                <a:r>
                  <a:rPr lang="en-IN" dirty="0"/>
                  <a:t>Observation: Density variations </a:t>
                </a:r>
                <a:r>
                  <a:rPr lang="en-IN" dirty="0">
                    <a:sym typeface="Wingdings" panose="05000000000000000000" pitchFamily="2" charset="2"/>
                  </a:rPr>
                  <a:t> Unphysical behaviour on free surfaces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Shepard filtering of density performed periodically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Simulated: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𝑅𝑒</m:t>
                        </m:r>
                        <m: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≈</m:t>
                        </m:r>
                        <m:sSup>
                          <m:sSupPr>
                            <m:ctrlP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10</m:t>
                            </m:r>
                          </m:e>
                          <m:sup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6</m:t>
                            </m:r>
                          </m:sup>
                        </m:sSup>
                        <m: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  </m:t>
                        </m:r>
                        <m:sSub>
                          <m:sSubPr>
                            <m:ctrlP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𝑁</m:t>
                            </m:r>
                          </m:e>
                          <m:sub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b>
                        </m:sSub>
                        <m: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≈</m:t>
                        </m:r>
                        <m:sSup>
                          <m:sSupPr>
                            <m:ctrlPr>
                              <a:rPr lang="en-IN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10</m:t>
                            </m:r>
                          </m:e>
                          <m:sup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endParaRPr lang="en-IN" dirty="0">
                  <a:sym typeface="Wingdings" panose="05000000000000000000" pitchFamily="2" charset="2"/>
                </a:endParaRP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Weakly plunging breaker in 2D &amp; 3D</a:t>
                </a:r>
                <a:r>
                  <a:rPr lang="en-IN" baseline="30000" dirty="0"/>
                  <a:t>[1]</a:t>
                </a:r>
                <a:endParaRPr lang="en-IN" dirty="0">
                  <a:sym typeface="Wingdings" panose="05000000000000000000" pitchFamily="2" charset="2"/>
                </a:endParaRP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2D green-water overtopping, 2D &amp; 3D wave breaking, 3D dam break</a:t>
                </a:r>
                <a:r>
                  <a:rPr lang="en-IN" baseline="30000" dirty="0"/>
                  <a:t>[2]</a:t>
                </a:r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r>
                  <a:rPr lang="en-IN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Comments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Model predicted regions of high vorticity in 2D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Model captured vertically oriented eddies in 3D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Accurate for flow separation or splash-based problems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Requires 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𝑁</m:t>
                        </m:r>
                      </m:e>
                      <m:sub>
                        <m: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dirty="0">
                    <a:sym typeface="Wingdings" panose="05000000000000000000" pitchFamily="2" charset="2"/>
                  </a:rPr>
                  <a:t> &amp; very small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Δ</m:t>
                    </m:r>
                    <m:r>
                      <a:rPr lang="en-IN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IN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endParaRPr lang="en-IN" dirty="0">
                  <a:sym typeface="Wingdings" panose="05000000000000000000" pitchFamily="2" charset="2"/>
                </a:endParaRP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Uncertain regarding scalability to large-scale problems</a:t>
                </a:r>
              </a:p>
            </p:txBody>
          </p:sp>
        </mc:Choice>
        <mc:Fallback xmlns=""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3" y="963200"/>
                <a:ext cx="7704973" cy="5452800"/>
              </a:xfrm>
              <a:prstGeom prst="rect">
                <a:avLst/>
              </a:prstGeom>
              <a:blipFill>
                <a:blip r:embed="rId4"/>
                <a:stretch>
                  <a:fillRect l="-2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Large-Eddy Simulation-based Models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38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-1" y="6294289"/>
            <a:ext cx="10418323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B. D. ROGERS and R. A. DALRYMPLE, “SPH MODELING OF BREAKING WAVES,” in Coastal Engineering 2004, Apr. 2005, pp. 415–427, doi: 10.1142/9789812701916_0032.</a:t>
            </a:r>
          </a:p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R. A. Dalrymple and B. D. Rogers, “Numerical modeling of water waves with the SPH method,” vol. 53, pp. 141–147, 2006, doi: 10.1016/j.coastaleng.2005.10.004.</a:t>
            </a:r>
          </a:p>
        </p:txBody>
      </p:sp>
      <p:pic>
        <p:nvPicPr>
          <p:cNvPr id="6" name="Picture 5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\overline{\rho}} = -\overline{\rho} \nabla \cdot \vect{\widetilde{v}}&#10;\end{equation*}&#10;&#10;\begin{equation*}&#10;\LagDerivative{\vect{\widetilde{v}}} = - \frac{1}{\overline{\rho}}\nabla \overline{P} + \frac{1}{\overline{\rho}} (\nabla \cdot \overline{\rho \nu} \nabla) \vect{\widetilde{v}} + \frac{1}{\overline{\rho}}\nabla\cdot\tensor{\tau} + \vect{F}&#10;\end{equation*}&#10;&#10;\begin{equation*}&#10;\tensor{\tau} = \overline{\rho}\bigg(2\nu_t \tensor{S} - \frac{2}{3}\operatorname{tr}[\tensor{S}]\tensor{I}\bigg) - \frac{2}{3}\overline{\rho}C_I \overline{\Delta}^2 \tensor{I}&#10;\end{equation*}&#10;&#10;\begin{equation*}&#10;\rho_i = \frac{\sum_j \rho_j \WIJ \Vol_j}{\sum_j \WIJ \Vol_j}&#10;\end{equation*}&#10;&#10;\end{document}" title="IguanaTex Bitmap Display">
            <a:extLst>
              <a:ext uri="{FF2B5EF4-FFF2-40B4-BE49-F238E27FC236}">
                <a16:creationId xmlns:a16="http://schemas.microsoft.com/office/drawing/2014/main" id="{FCB0E9E5-FD7F-2E6F-6082-3FE6FBF5047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7282" y="2155778"/>
            <a:ext cx="4211051" cy="278522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CA23DF7-5311-F837-B3C8-7E045B780B07}"/>
              </a:ext>
            </a:extLst>
          </p:cNvPr>
          <p:cNvSpPr/>
          <p:nvPr/>
        </p:nvSpPr>
        <p:spPr>
          <a:xfrm>
            <a:off x="649925" y="4260715"/>
            <a:ext cx="7025197" cy="2033574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03017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963200"/>
                <a:ext cx="7398862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/>
              </a:bodyPr>
              <a:lstStyle/>
              <a:p>
                <a:pPr marL="285750" indent="-285750"/>
                <a:r>
                  <a:rPr lang="en-IN" dirty="0"/>
                  <a:t>Explicit Pressure EOS-based Models</a:t>
                </a:r>
                <a:r>
                  <a:rPr lang="en-IN" baseline="30000" dirty="0"/>
                  <a:t>[1]</a:t>
                </a:r>
                <a:endParaRPr lang="en-IN" dirty="0"/>
              </a:p>
              <a:p>
                <a:pPr marL="895335" lvl="1" indent="-285750"/>
                <a:r>
                  <a:rPr lang="en-IN" dirty="0"/>
                  <a:t>Observation: S</a:t>
                </a:r>
                <a:r>
                  <a:rPr lang="en-US" dirty="0"/>
                  <a:t>tandard Smagorinsky model cannot enforce</a:t>
                </a:r>
              </a:p>
              <a:p>
                <a:pPr marL="1504919" lvl="2" indent="-285750"/>
                <a:r>
                  <a:rPr lang="en-US" dirty="0"/>
                  <a:t>Wall conditions</a:t>
                </a:r>
              </a:p>
              <a:p>
                <a:pPr marL="1504919" lvl="2" indent="-285750"/>
                <a:r>
                  <a:rPr lang="en-US" dirty="0"/>
                  <a:t>Non-vanishing stresses with laminar flows</a:t>
                </a:r>
                <a:endParaRPr lang="en-IN" dirty="0"/>
              </a:p>
              <a:p>
                <a:pPr marL="895335" lvl="1" indent="-285750"/>
                <a:r>
                  <a:rPr lang="en-US" dirty="0">
                    <a:sym typeface="Wingdings" panose="05000000000000000000" pitchFamily="2" charset="2"/>
                  </a:rPr>
                  <a:t>Devised Wall-adapting local eddy viscosity model (WALE)</a:t>
                </a:r>
              </a:p>
              <a:p>
                <a:pPr marL="895335" lvl="1" indent="-285750"/>
                <a:r>
                  <a:rPr lang="en-US" dirty="0">
                    <a:sym typeface="Wingdings" panose="05000000000000000000" pitchFamily="2" charset="2"/>
                  </a:rPr>
                  <a:t>Simulated an array of cylinders in 2D flow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𝑅𝑒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≈</m:t>
                        </m:r>
                        <m:sSup>
                          <m:sSupPr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IN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10</m:t>
                            </m:r>
                          </m:e>
                          <m:sup>
                            <m:r>
                              <a:rPr lang="en-IN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p>
                        <m: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  </m:t>
                        </m:r>
                        <m:sSub>
                          <m:sSubPr>
                            <m:ctrlP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𝑁</m:t>
                            </m:r>
                          </m:e>
                          <m:sub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b>
                        </m:sSub>
                        <m: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≈</m:t>
                        </m:r>
                        <m:sSup>
                          <m:sSupPr>
                            <m:ctrlPr>
                              <a:rPr lang="en-IN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10</m:t>
                            </m:r>
                          </m:e>
                          <m:sup>
                            <m:r>
                              <a:rPr lang="en-IN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ym typeface="Wingdings" panose="05000000000000000000" pitchFamily="2" charset="2"/>
                </a:endParaRPr>
              </a:p>
              <a:p>
                <a:pPr marL="895335" lvl="1" indent="-285750"/>
                <a:endParaRPr lang="en-US" dirty="0">
                  <a:sym typeface="Wingdings" panose="05000000000000000000" pitchFamily="2" charset="2"/>
                </a:endParaRPr>
              </a:p>
              <a:p>
                <a:pPr marL="895335" lvl="1" indent="-285750"/>
                <a:r>
                  <a:rPr lang="en-US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Comments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LCS captured reasonably well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Observed merging of vortices to larger structures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Interactions of vortices with opposing strengths  Vorticity cancellation</a:t>
                </a: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Claim: Complex vortex interactions  Possible difficulty in interpreting the energy spectrum</a:t>
                </a:r>
              </a:p>
            </p:txBody>
          </p:sp>
        </mc:Choice>
        <mc:Fallback xmlns=""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963200"/>
                <a:ext cx="7398862" cy="5452800"/>
              </a:xfrm>
              <a:prstGeom prst="rect">
                <a:avLst/>
              </a:prstGeom>
              <a:blipFill>
                <a:blip r:embed="rId4"/>
                <a:stretch>
                  <a:fillRect l="-2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Large-Eddy Simulation-based Models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39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0" y="6294289"/>
            <a:ext cx="10787974" cy="569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05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R. B. Canelas, A. M. Ricardo, R. M. L. Ferreira, J. M. Domínguez, and A. J. C. Crespo, “Hunting for Lagrangian Coherent Structures : SPH-LES turbulence simulations with Wall-adapting Local Eddy Viscosity ( WALE ) model,” 11th SPHERIC, no. March 2017, 2016, [Online].</a:t>
            </a:r>
          </a:p>
        </p:txBody>
      </p:sp>
      <p:pic>
        <p:nvPicPr>
          <p:cNvPr id="8" name="Picture 7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nu_t = \rho (C_w \Delta x)^2 \frac{\FrobeniusInnerProduct{S^d}{S^d}^{3/2}}{\FrobeniusInnerProduct{S}{S}^{5/2} + \FrobeniusInnerProduct{S^d}{S^d}^{5/4}}&#10;\end{equation*}&#10;&#10;\begin{equation*}&#10;\tensor{S^d} = \HalfFrac \bigg( (\nabla \vect{v})^2 + \big((\nabla \vect{v})^T\big)^2 \bigg) - \frac{1}{3} \operatorname{tr}[(\nabla \vect{v})^2] \tensor{I}&#10;\end{equation*}&#10;&#10;\end{document}" title="IguanaTex Bitmap Display">
            <a:extLst>
              <a:ext uri="{FF2B5EF4-FFF2-40B4-BE49-F238E27FC236}">
                <a16:creationId xmlns:a16="http://schemas.microsoft.com/office/drawing/2014/main" id="{A71A0695-D38E-5B8B-5D2F-934D3106202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54" y="4766721"/>
            <a:ext cx="3865492" cy="115054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B955F84-573F-CAFE-D796-8A181E8D9D4E}"/>
              </a:ext>
            </a:extLst>
          </p:cNvPr>
          <p:cNvGrpSpPr/>
          <p:nvPr/>
        </p:nvGrpSpPr>
        <p:grpSpPr>
          <a:xfrm>
            <a:off x="7667506" y="885962"/>
            <a:ext cx="4198984" cy="3518740"/>
            <a:chOff x="7667506" y="885962"/>
            <a:chExt cx="4198984" cy="351874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A398CCF-B932-B8E1-A4BA-43E7AD34B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67506" y="885962"/>
              <a:ext cx="4198984" cy="313971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12A710-6346-C91A-C030-1D5A8A5C889D}"/>
                </a:ext>
              </a:extLst>
            </p:cNvPr>
            <p:cNvSpPr txBox="1"/>
            <p:nvPr/>
          </p:nvSpPr>
          <p:spPr>
            <a:xfrm>
              <a:off x="8372370" y="3943037"/>
              <a:ext cx="3076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latin typeface="Proxima Nova"/>
                </a:rPr>
                <a:t>Fig</a:t>
              </a:r>
              <a:r>
                <a:rPr lang="en-IN" sz="1200" dirty="0">
                  <a:latin typeface="Proxima Nova"/>
                </a:rPr>
                <a:t>: Backward-in-time FTLE field</a:t>
              </a:r>
              <a:r>
                <a:rPr lang="en-US" sz="1200" dirty="0">
                  <a:latin typeface="Proxima Nova"/>
                </a:rPr>
                <a:t>. </a:t>
              </a:r>
              <a:r>
                <a:rPr lang="en-IN" sz="1200" dirty="0">
                  <a:latin typeface="Proxima Nova"/>
                </a:rPr>
                <a:t>(Rep: Canelas et al)</a:t>
              </a: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81EAB8-9A78-4B99-9FD4-CB7B6A475A42}"/>
              </a:ext>
            </a:extLst>
          </p:cNvPr>
          <p:cNvSpPr/>
          <p:nvPr/>
        </p:nvSpPr>
        <p:spPr>
          <a:xfrm>
            <a:off x="649925" y="3579779"/>
            <a:ext cx="7025197" cy="2514910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9157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963200"/>
                <a:ext cx="11867599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/>
              </a:bodyPr>
              <a:lstStyle/>
              <a:p>
                <a:pPr marL="285750" indent="-285750"/>
                <a:r>
                  <a:rPr lang="en-IN" dirty="0"/>
                  <a:t>Energy spectral density </a:t>
                </a:r>
              </a:p>
              <a:p>
                <a:pPr marL="895335" lvl="1" indent="-285750"/>
                <a:r>
                  <a:rPr lang="en-IN" dirty="0"/>
                  <a:t>Velocity field over a grid generated using suitable interpolation of the particle velocity data</a:t>
                </a:r>
                <a:r>
                  <a:rPr lang="en-IN" baseline="30000" dirty="0"/>
                  <a:t>[1]</a:t>
                </a:r>
                <a:endParaRPr lang="en-IN" dirty="0"/>
              </a:p>
              <a:p>
                <a:pPr marL="895335" lvl="1" indent="-285750"/>
                <a:r>
                  <a:rPr lang="en-IN" dirty="0"/>
                  <a:t>Fourier transform of the velocity field </a:t>
                </a:r>
                <a:r>
                  <a:rPr lang="en-IN" dirty="0">
                    <a:sym typeface="Wingdings" panose="05000000000000000000" pitchFamily="2" charset="2"/>
                  </a:rPr>
                  <a:t> Velocity spectrum as a function of the wave-number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Energy spectrum computed from the velocity spectrum</a:t>
                </a:r>
              </a:p>
              <a:p>
                <a:pPr marL="285750" indent="-285750"/>
                <a:r>
                  <a:rPr lang="en-IN" dirty="0">
                    <a:sym typeface="Wingdings" panose="05000000000000000000" pitchFamily="2" charset="2"/>
                  </a:rPr>
                  <a:t>Velocity gradient-based metrics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Iso-vorticity surfaces, Q-criterion,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Δ</m:t>
                    </m:r>
                  </m:oMath>
                </a14:m>
                <a:r>
                  <a:rPr lang="en-IN" dirty="0">
                    <a:sym typeface="Wingdings" panose="05000000000000000000" pitchFamily="2" charset="2"/>
                  </a:rPr>
                  <a:t>-criterion, etc.</a:t>
                </a:r>
              </a:p>
              <a:p>
                <a:pPr marL="895335" lvl="1" indent="-285750"/>
                <a:r>
                  <a:rPr lang="en-US" dirty="0">
                    <a:sym typeface="Wingdings" panose="05000000000000000000" pitchFamily="2" charset="2"/>
                  </a:rPr>
                  <a:t>Most of the definitions for a vortex  Not objective &amp; suitable for studying the flow (esp. 3D flow)</a:t>
                </a:r>
                <a:r>
                  <a:rPr lang="en-IN" baseline="30000" dirty="0"/>
                  <a:t>[2]</a:t>
                </a:r>
                <a:endParaRPr lang="en-IN" dirty="0">
                  <a:sym typeface="Wingdings" panose="05000000000000000000" pitchFamily="2" charset="2"/>
                </a:endParaRPr>
              </a:p>
              <a:p>
                <a:pPr marL="285750" indent="-285750"/>
                <a:r>
                  <a:rPr lang="en-IN" dirty="0">
                    <a:sym typeface="Wingdings" panose="05000000000000000000" pitchFamily="2" charset="2"/>
                  </a:rPr>
                  <a:t>Lagrangian coherent structures (LCS)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Local velocity fluctuations do not induce noise in LCS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FTLE is formulated in the Lagrangian framework  Better identification of LCSs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Provides flexibility in its formulation</a:t>
                </a:r>
                <a:r>
                  <a:rPr lang="en-IN" baseline="30000" dirty="0"/>
                  <a:t>[3]</a:t>
                </a:r>
                <a:endParaRPr lang="en-IN" dirty="0">
                  <a:sym typeface="Wingdings" panose="05000000000000000000" pitchFamily="2" charset="2"/>
                </a:endParaRPr>
              </a:p>
              <a:p>
                <a:pPr marL="1504919" lvl="2" indent="-285750"/>
                <a:r>
                  <a:rPr lang="en-US" dirty="0">
                    <a:sym typeface="Wingdings" panose="05000000000000000000" pitchFamily="2" charset="2"/>
                  </a:rPr>
                  <a:t>Backward-in-time FTLE can be computed using limited resources during run-time concurrently </a:t>
                </a:r>
              </a:p>
              <a:p>
                <a:pPr marL="1504919" lvl="2" indent="-285750"/>
                <a:r>
                  <a:rPr lang="en-US" dirty="0">
                    <a:sym typeface="Wingdings" panose="05000000000000000000" pitchFamily="2" charset="2"/>
                  </a:rPr>
                  <a:t>Forward-in-time FTLE can only be computed during post-processing</a:t>
                </a:r>
                <a:endParaRPr lang="en-IN" dirty="0">
                  <a:sym typeface="Wingdings" panose="05000000000000000000" pitchFamily="2" charset="2"/>
                </a:endParaRPr>
              </a:p>
              <a:p>
                <a:pPr marL="1504919" lvl="2" indent="-285750"/>
                <a:r>
                  <a:rPr lang="en-IN" dirty="0">
                    <a:sym typeface="Wingdings" panose="05000000000000000000" pitchFamily="2" charset="2"/>
                  </a:rPr>
                  <a:t>Easily parallelizable</a:t>
                </a:r>
              </a:p>
              <a:p>
                <a:pPr marL="1219169" lvl="2" indent="0">
                  <a:buNone/>
                </a:pPr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endParaRPr dirty="0"/>
              </a:p>
            </p:txBody>
          </p:sp>
        </mc:Choice>
        <mc:Fallback xmlns=""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963200"/>
                <a:ext cx="11867599" cy="5452800"/>
              </a:xfrm>
              <a:prstGeom prst="rect">
                <a:avLst/>
              </a:prstGeom>
              <a:blipFill>
                <a:blip r:embed="rId3"/>
                <a:stretch>
                  <a:fillRect l="-1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Post-Simulation Analysis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-1" y="5845521"/>
            <a:ext cx="10993121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Y. Shi, X. X. Zhu, M. Ellero, and N. A. Adams, “Analysis of interpolation schemes for the accurate estimation of energy spectrum in Lagrangian methods,” Comput. Fluids, vol. 82, pp. 122–131, 2013, doi: 10.1016/j.compfluid.2013.05.003.</a:t>
            </a:r>
          </a:p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 G. Haller, “An objective definition of a vortex,” J. Fluid Mech., vol. 525, pp. 1–26, 2005.</a:t>
            </a:r>
          </a:p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[3] P. N. Sun, A. Colagrossi, S. Marrone, and A. M. Zhang, “Detection of Lagrangian Coherent Structures in the SPH framework,” Comput. Methods Appl. Mech. Eng., vol. 305, pp. 849–868, 2016, doi: 10.1016/j.cma.2016.03.027.</a:t>
            </a:r>
          </a:p>
        </p:txBody>
      </p:sp>
    </p:spTree>
    <p:extLst>
      <p:ext uri="{BB962C8B-B14F-4D97-AF65-F5344CB8AC3E}">
        <p14:creationId xmlns:p14="http://schemas.microsoft.com/office/powerpoint/2010/main" val="295335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  <p:bldP spid="346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963200"/>
                <a:ext cx="11867599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/>
              </a:bodyPr>
              <a:lstStyle/>
              <a:p>
                <a:pPr marL="285750" indent="-285750"/>
                <a:r>
                  <a:rPr lang="en-IN" dirty="0"/>
                  <a:t>Viscosity-based vorticity correction model</a:t>
                </a:r>
                <a:r>
                  <a:rPr lang="en-IN" baseline="30000" dirty="0"/>
                  <a:t>[1]</a:t>
                </a:r>
                <a:endParaRPr lang="en-IN" dirty="0"/>
              </a:p>
              <a:p>
                <a:pPr marL="895335" lvl="1" indent="-285750"/>
                <a:r>
                  <a:rPr lang="en-IN" dirty="0"/>
                  <a:t>Aimed primarily towards benefiting the CGI community</a:t>
                </a:r>
              </a:p>
              <a:p>
                <a:pPr marL="1504919" lvl="2" indent="-285750"/>
                <a:r>
                  <a:rPr lang="en-IN" dirty="0"/>
                  <a:t>Faster computational time &amp; simplified system of equations</a:t>
                </a:r>
              </a:p>
              <a:p>
                <a:pPr marL="895335" lvl="1" indent="-285750"/>
                <a:r>
                  <a:rPr lang="en-IN" dirty="0"/>
                  <a:t>Research focuses more on visual artifacts of the flow, not quantified metrics</a:t>
                </a:r>
              </a:p>
              <a:p>
                <a:pPr marL="895335" lvl="1" indent="-285750"/>
                <a:r>
                  <a:rPr lang="en-IN" dirty="0"/>
                  <a:t>Builds on the fact that </a:t>
                </a:r>
                <a:r>
                  <a:rPr lang="en-US" dirty="0"/>
                  <a:t>rotational kinetic energy </a:t>
                </a:r>
                <a14:m>
                  <m:oMath xmlns:m="http://schemas.openxmlformats.org/officeDocument/2006/math">
                    <m:r>
                      <a:rPr lang="en-IN" sz="1800" b="1" i="1" smtClean="0">
                        <a:solidFill>
                          <a:srgbClr val="202729"/>
                        </a:solidFill>
                        <a:effectLst/>
                        <a:latin typeface="Cambria Math" panose="02040503050406030204" pitchFamily="18" charset="0"/>
                        <a:ea typeface="Proxima Nova"/>
                        <a:cs typeface="Proxima Nova"/>
                      </a:rPr>
                      <m:t>≤</m:t>
                    </m:r>
                  </m:oMath>
                </a14:m>
                <a:r>
                  <a:rPr lang="en-US" dirty="0"/>
                  <a:t> translational kinetic energy</a:t>
                </a:r>
              </a:p>
              <a:p>
                <a:pPr marL="895335" lvl="1" indent="-285750"/>
                <a:endParaRPr lang="en-US" dirty="0"/>
              </a:p>
              <a:p>
                <a:pPr marL="895335" lvl="1" indent="-285750"/>
                <a:endParaRPr lang="en-US" dirty="0"/>
              </a:p>
              <a:p>
                <a:pPr marL="285750" indent="-285750"/>
                <a:r>
                  <a:rPr lang="en-US" dirty="0"/>
                  <a:t>Hybrid-SPH (hrSPH)</a:t>
                </a:r>
                <a:r>
                  <a:rPr lang="en-IN" baseline="30000" dirty="0"/>
                  <a:t>[2]</a:t>
                </a:r>
                <a:endParaRPr lang="en-US" dirty="0"/>
              </a:p>
              <a:p>
                <a:pPr marL="895335" lvl="1" indent="-285750"/>
                <a:r>
                  <a:rPr lang="en-IN" dirty="0"/>
                  <a:t>Particle data interpolated onto Eulerian mesh grids</a:t>
                </a:r>
                <a:endParaRPr lang="en-US" dirty="0"/>
              </a:p>
              <a:p>
                <a:pPr marL="895335" lvl="1" indent="-285750"/>
                <a:r>
                  <a:rPr lang="en-US" dirty="0"/>
                  <a:t>Rate of change of flow properties computed on mesh grid</a:t>
                </a:r>
              </a:p>
              <a:p>
                <a:pPr marL="895335" lvl="1" indent="-285750"/>
                <a:r>
                  <a:rPr lang="en-IN" dirty="0"/>
                  <a:t>Updated mesh values interpolated onto particles</a:t>
                </a:r>
              </a:p>
              <a:p>
                <a:pPr marL="895335" lvl="1" indent="-285750"/>
                <a:r>
                  <a:rPr lang="en-IN" dirty="0"/>
                  <a:t>Advection of particles using the updated properties</a:t>
                </a:r>
              </a:p>
              <a:p>
                <a:pPr marL="895335" lvl="1" indent="-285750"/>
                <a:r>
                  <a:rPr lang="en-IN" dirty="0"/>
                  <a:t>Remeshing is performed when particles cluster to ensure uniform particle distribution</a:t>
                </a:r>
              </a:p>
              <a:p>
                <a:pPr marL="895335" lvl="1" indent="-285750"/>
                <a:r>
                  <a:rPr lang="en-IN" dirty="0"/>
                  <a:t>Information from the model cannot help improve traditional SPH schemes</a:t>
                </a:r>
                <a:endParaRPr dirty="0"/>
              </a:p>
            </p:txBody>
          </p:sp>
        </mc:Choice>
        <mc:Fallback xmlns=""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963200"/>
                <a:ext cx="11867599" cy="5452800"/>
              </a:xfrm>
              <a:prstGeom prst="rect">
                <a:avLst/>
              </a:prstGeom>
              <a:blipFill>
                <a:blip r:embed="rId3"/>
                <a:stretch>
                  <a:fillRect l="-1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Miscellaneous Models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40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0" y="6041363"/>
            <a:ext cx="9910400" cy="80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9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S. Liu, X. Wang, X. Ban, Y. Xu, J. Zhou, and Y. Zhang, “Viscosity-based Vorticity Correction for Turbulent SPH Fluids,” in 2019 IEEE Conference on Virtual Reality and 3D User Interfaces (VR), Mar. 2019, pp. 1048–1049, doi: 10.1109/VR.2019.8798224.</a:t>
            </a:r>
          </a:p>
          <a:p>
            <a:r>
              <a:rPr lang="en-US" sz="9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A. Obeidat and S. P. A. Bordas, “Three-dimensional remeshed smoothed particle hydrodynamics for the simulation of isotropic turbulence,” Int. J. Numer. Methods Fluids, vol. 86, no. 1, pp. 1–19, 2018, doi: 10.1002/fld.4405.</a:t>
            </a:r>
          </a:p>
        </p:txBody>
      </p:sp>
    </p:spTree>
    <p:extLst>
      <p:ext uri="{BB962C8B-B14F-4D97-AF65-F5344CB8AC3E}">
        <p14:creationId xmlns:p14="http://schemas.microsoft.com/office/powerpoint/2010/main" val="14067474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D99BEB-A6FE-872F-2EF0-BFDF0053F76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 marL="152396" indent="0">
              <a:buNone/>
            </a:pPr>
            <a:r>
              <a:rPr lang="en-IN" sz="5400" b="1" dirty="0"/>
              <a:t>Evaluation of Turbulence Models</a:t>
            </a:r>
            <a:endParaRPr lang="en-IN" sz="5400" dirty="0"/>
          </a:p>
        </p:txBody>
      </p:sp>
      <p:sp>
        <p:nvSpPr>
          <p:cNvPr id="368" name="Google Shape;368;p4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41</a:t>
            </a:fld>
            <a:endParaRPr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7444BE-82F0-D38C-E719-6448F752AE7B}"/>
              </a:ext>
            </a:extLst>
          </p:cNvPr>
          <p:cNvSpPr/>
          <p:nvPr/>
        </p:nvSpPr>
        <p:spPr>
          <a:xfrm>
            <a:off x="139960" y="143569"/>
            <a:ext cx="5803640" cy="32854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spcBef>
                <a:spcPts val="100"/>
              </a:spcBef>
              <a:spcAft>
                <a:spcPts val="100"/>
              </a:spcAft>
              <a:buFont typeface="Courier New" panose="02070309020205020404" pitchFamily="49" charset="0"/>
              <a:buChar char="o"/>
            </a:pPr>
            <a:r>
              <a:rPr lang="en-IN" sz="1800" dirty="0">
                <a:solidFill>
                  <a:schemeClr val="tx1"/>
                </a:solidFill>
                <a:latin typeface="Proxima Nova"/>
              </a:rPr>
              <a:t>Most of </a:t>
            </a:r>
            <a:r>
              <a:rPr lang="en-US" sz="1800" dirty="0">
                <a:solidFill>
                  <a:schemeClr val="tx1"/>
                </a:solidFill>
                <a:latin typeface="Proxima Nova"/>
              </a:rPr>
              <a:t>Lagrangian turbulent models </a:t>
            </a:r>
            <a:r>
              <a:rPr lang="en-US" sz="1800" dirty="0">
                <a:solidFill>
                  <a:schemeClr val="tx1"/>
                </a:solidFill>
                <a:latin typeface="Proxima Nova"/>
                <a:sym typeface="Wingdings" panose="05000000000000000000" pitchFamily="2" charset="2"/>
              </a:rPr>
              <a:t> T</a:t>
            </a:r>
            <a:r>
              <a:rPr lang="en-US" sz="1800" dirty="0">
                <a:solidFill>
                  <a:schemeClr val="tx1"/>
                </a:solidFill>
                <a:latin typeface="Proxima Nova"/>
              </a:rPr>
              <a:t>ested for primarily complex, free-surface flows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Proxima Nova"/>
              </a:rPr>
              <a:t>A systematic analysis of isotropic turbulence problems provides better insight on the energy spectrum &amp; its cascade across varying length scales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Proxima Nova"/>
              </a:rPr>
              <a:t>Appropriate </a:t>
            </a:r>
            <a:r>
              <a:rPr lang="en-US" sz="1800" dirty="0">
                <a:solidFill>
                  <a:srgbClr val="0070C0"/>
                </a:solidFill>
                <a:latin typeface="Proxima Nova"/>
              </a:rPr>
              <a:t>bounded/periodic </a:t>
            </a:r>
            <a:r>
              <a:rPr lang="en-US" sz="1800" dirty="0">
                <a:solidFill>
                  <a:schemeClr val="tx1"/>
                </a:solidFill>
                <a:latin typeface="Proxima Nova"/>
              </a:rPr>
              <a:t>test cases must be used when analyzing turbulence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800" dirty="0">
                <a:solidFill>
                  <a:schemeClr val="tx1"/>
                </a:solidFill>
                <a:latin typeface="Proxima Nova"/>
              </a:rPr>
              <a:t>Analyse results with appropriate metrics, and validate the results with experimental or numerical data from literature</a:t>
            </a:r>
            <a:endParaRPr lang="en-US" sz="1800" dirty="0">
              <a:solidFill>
                <a:schemeClr val="tx1"/>
              </a:solidFill>
              <a:latin typeface="Proxima Nova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49810DE-4F14-E035-2CC0-08D4F1F79A3B}"/>
              </a:ext>
            </a:extLst>
          </p:cNvPr>
          <p:cNvGraphicFramePr/>
          <p:nvPr/>
        </p:nvGraphicFramePr>
        <p:xfrm>
          <a:off x="139960" y="3573625"/>
          <a:ext cx="5803640" cy="31408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0407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9FD4C3A-7894-4131-BB04-9DA55138D6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39FD4C3A-7894-4131-BB04-9DA55138D6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5F46E68-6307-43CD-863D-AEE7C7132E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graphicEl>
                                              <a:dgm id="{D5F46E68-6307-43CD-863D-AEE7C7132E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2819917-2430-49C3-9203-36AFC5F723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graphicEl>
                                              <a:dgm id="{92819917-2430-49C3-9203-36AFC5F723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044F304-37A2-461D-BBD1-8FD6CF985E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graphicEl>
                                              <a:dgm id="{A044F304-37A2-461D-BBD1-8FD6CF985E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2C60048-EC8E-441B-AB4A-78C37FBBD4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graphicEl>
                                              <a:dgm id="{02C60048-EC8E-441B-AB4A-78C37FBBD4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9D157EB-F204-48F2-ADCE-1CFCF6C5B6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graphicEl>
                                              <a:dgm id="{49D157EB-F204-48F2-ADCE-1CFCF6C5B6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B191F53-4FE8-41F3-99C7-F4F1022E55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graphicEl>
                                              <a:dgm id="{8B191F53-4FE8-41F3-99C7-F4F1022E55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5ABF292-039C-4D61-AE93-4E4F1C33C0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graphicEl>
                                              <a:dgm id="{A5ABF292-039C-4D61-AE93-4E4F1C33C0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1C496F4-12DD-4CD2-8798-CE98EC6966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graphicEl>
                                              <a:dgm id="{51C496F4-12DD-4CD2-8798-CE98EC6966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animBg="1"/>
      <p:bldGraphic spid="2" grpId="0" uiExpand="1">
        <p:bldSub>
          <a:bldDgm bld="one"/>
        </p:bldSub>
      </p:bldGraphic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963200"/>
                <a:ext cx="11867599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/>
              </a:bodyPr>
              <a:lstStyle/>
              <a:p>
                <a:pPr marL="285750" indent="-285750"/>
                <a:r>
                  <a:rPr lang="en-IN" dirty="0"/>
                  <a:t>Taylor-Green Vortex Problem </a:t>
                </a:r>
                <a:r>
                  <a:rPr lang="en-IN" dirty="0">
                    <a:sym typeface="Wingdings" panose="05000000000000000000" pitchFamily="2" charset="2"/>
                  </a:rPr>
                  <a:t> </a:t>
                </a:r>
                <a:r>
                  <a:rPr lang="en-IN" dirty="0"/>
                  <a:t>Periodic, incompressible flow</a:t>
                </a:r>
              </a:p>
              <a:p>
                <a:pPr marL="895335" lvl="1" indent="-285750"/>
                <a:r>
                  <a:rPr lang="en-IN" dirty="0"/>
                  <a:t>2D Case: Analytical solutions known</a:t>
                </a:r>
              </a:p>
              <a:p>
                <a:pPr marL="895335" lvl="1" indent="-285750"/>
                <a:r>
                  <a:rPr lang="en-IN" dirty="0"/>
                  <a:t>3D Case: Initial flow conditions can be specified </a:t>
                </a:r>
              </a:p>
              <a:p>
                <a:pPr marL="895335" lvl="1" indent="-285750"/>
                <a:endParaRPr lang="en-IN" dirty="0"/>
              </a:p>
              <a:p>
                <a:pPr marL="285750" indent="-285750"/>
                <a:r>
                  <a:rPr lang="en-IN" dirty="0"/>
                  <a:t>Thin Double-Shear Layer</a:t>
                </a:r>
              </a:p>
              <a:p>
                <a:pPr marL="895335" lvl="1" indent="-285750"/>
                <a:r>
                  <a:rPr lang="en-IN" dirty="0"/>
                  <a:t>Flow under-resolved </a:t>
                </a:r>
                <a:r>
                  <a:rPr lang="en-IN" dirty="0">
                    <a:sym typeface="Wingdings" panose="05000000000000000000" pitchFamily="2" charset="2"/>
                  </a:rPr>
                  <a:t> Spurious structures are produced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Generation of the spurious structure depends on the scheme</a:t>
                </a:r>
              </a:p>
              <a:p>
                <a:pPr marL="285750" indent="-285750"/>
                <a:endParaRPr lang="en-IN" dirty="0">
                  <a:sym typeface="Wingdings" panose="05000000000000000000" pitchFamily="2" charset="2"/>
                </a:endParaRPr>
              </a:p>
              <a:p>
                <a:pPr marL="285750" indent="-285750"/>
                <a:r>
                  <a:rPr lang="en-IN" dirty="0">
                    <a:sym typeface="Wingdings" panose="05000000000000000000" pitchFamily="2" charset="2"/>
                  </a:rPr>
                  <a:t>3D Isotropic Turbulence</a:t>
                </a:r>
                <a:r>
                  <a:rPr lang="en-IN" baseline="30000" dirty="0"/>
                  <a:t>[1]</a:t>
                </a:r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DNS dataset from the </a:t>
                </a:r>
                <a:r>
                  <a:rPr lang="fr-FR" dirty="0">
                    <a:sym typeface="Wingdings" panose="05000000000000000000" pitchFamily="2" charset="2"/>
                  </a:rPr>
                  <a:t>JHU Turbulence database Cluster</a:t>
                </a:r>
              </a:p>
              <a:p>
                <a:pPr marL="895335" lvl="1" indent="-285750"/>
                <a:r>
                  <a:rPr lang="fr-FR" dirty="0">
                    <a:sym typeface="Wingdings" panose="05000000000000000000" pitchFamily="2" charset="2"/>
                  </a:rPr>
                  <a:t>Dataset: Incompressible flow with </a:t>
                </a:r>
                <a:r>
                  <a:rPr lang="en-US" dirty="0">
                    <a:sym typeface="Wingdings" panose="05000000000000000000" pitchFamily="2" charset="2"/>
                  </a:rPr>
                  <a:t>isotropic and forced turbulence.</a:t>
                </a:r>
              </a:p>
              <a:p>
                <a:pPr marL="895335" lvl="1" indent="-285750"/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1024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spatial points &amp;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1024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time samples spanning one large-scale turnover time</a:t>
                </a:r>
              </a:p>
              <a:p>
                <a:pPr marL="895335" lvl="1" indent="-285750"/>
                <a:endParaRPr lang="en-US" dirty="0">
                  <a:sym typeface="Wingdings" panose="05000000000000000000" pitchFamily="2" charset="2"/>
                </a:endParaRPr>
              </a:p>
              <a:p>
                <a:pPr marL="285750" indent="-285750"/>
                <a:r>
                  <a:rPr lang="en-US" dirty="0">
                    <a:sym typeface="Wingdings" panose="05000000000000000000" pitchFamily="2" charset="2"/>
                  </a:rPr>
                  <a:t>2D </a:t>
                </a:r>
                <a:r>
                  <a:rPr lang="en-IN" dirty="0">
                    <a:sym typeface="Wingdings" panose="05000000000000000000" pitchFamily="2" charset="2"/>
                  </a:rPr>
                  <a:t>Confined &amp; Driven Turbulence</a:t>
                </a:r>
                <a:r>
                  <a:rPr lang="en-IN" baseline="30000" dirty="0"/>
                  <a:t>[2]</a:t>
                </a:r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2D fluid confined to a square box enclosing a cylinder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Cylinder moves in a predetermined trajectory</a:t>
                </a:r>
                <a:endParaRPr dirty="0"/>
              </a:p>
            </p:txBody>
          </p:sp>
        </mc:Choice>
        <mc:Fallback xmlns=""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963200"/>
                <a:ext cx="11867599" cy="5452800"/>
              </a:xfrm>
              <a:prstGeom prst="rect">
                <a:avLst/>
              </a:prstGeom>
              <a:blipFill>
                <a:blip r:embed="rId3"/>
                <a:stretch>
                  <a:fillRect l="-1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Benchmark Problems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42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-1" y="6291596"/>
            <a:ext cx="10657841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Y. Li et al., “A public turbulence database cluster and applications to study Lagrangian evolution of velocity increments in turbulence,” J. turbul., vol. 9, p. N31, 2008.</a:t>
            </a:r>
          </a:p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J. J. Monaghan, “SPH-</a:t>
            </a:r>
            <a:r>
              <a:rPr lang="el-GR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ϵ </a:t>
            </a:r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simulation of 2D turbulence driven by a moving cylinder,” Eur. J. Mech. B/Fluids, vol. 65, pp. 486–493, 2017, doi: 10.1016/j.euromechflu.2017.03.011.</a:t>
            </a:r>
          </a:p>
        </p:txBody>
      </p:sp>
    </p:spTree>
    <p:extLst>
      <p:ext uri="{BB962C8B-B14F-4D97-AF65-F5344CB8AC3E}">
        <p14:creationId xmlns:p14="http://schemas.microsoft.com/office/powerpoint/2010/main" val="800325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963200"/>
                <a:ext cx="7212341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/>
              </a:bodyPr>
              <a:lstStyle/>
              <a:p>
                <a:pPr marL="285750" indent="-285750"/>
                <a:r>
                  <a:rPr lang="en-IN" dirty="0">
                    <a:sym typeface="Wingdings" panose="05000000000000000000" pitchFamily="2" charset="2"/>
                  </a:rPr>
                  <a:t>Implementation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Interpolated vel. Field  Fourier Transform (numpy.fft.fftn)</a:t>
                </a:r>
              </a:p>
              <a:p>
                <a:pPr marL="895335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IN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𝒌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→1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𝐷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𝐸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e>
                    </m:d>
                  </m:oMath>
                </a14:m>
                <a:r>
                  <a:rPr lang="en-IN" dirty="0">
                    <a:sym typeface="Wingdings" panose="05000000000000000000" pitchFamily="2" charset="2"/>
                  </a:rPr>
                  <a:t>: Integrating over sphere, between limits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∈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0, </m:t>
                        </m:r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𝑚𝑎𝑥</m:t>
                            </m:r>
                          </m:sub>
                        </m:sSub>
                      </m:e>
                    </m:d>
                  </m:oMath>
                </a14:m>
                <a:endParaRPr lang="en-IN" b="0" dirty="0">
                  <a:sym typeface="Wingdings" panose="05000000000000000000" pitchFamily="2" charset="2"/>
                </a:endParaRPr>
              </a:p>
              <a:p>
                <a:pPr marL="285750" indent="-285750"/>
                <a:r>
                  <a:rPr lang="en-IN" dirty="0">
                    <a:sym typeface="Wingdings" panose="05000000000000000000" pitchFamily="2" charset="2"/>
                  </a:rPr>
                  <a:t>Test Case: Expected decay rate 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2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𝛾</m:t>
                    </m:r>
                  </m:oMath>
                </a14:m>
                <a:endParaRPr lang="en-IN" dirty="0">
                  <a:sym typeface="Wingdings" panose="05000000000000000000" pitchFamily="2" charset="2"/>
                </a:endParaRPr>
              </a:p>
              <a:p>
                <a:pPr marL="285750" indent="-285750"/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endParaRPr lang="en-IN" dirty="0">
                  <a:sym typeface="Wingdings" panose="05000000000000000000" pitchFamily="2" charset="2"/>
                </a:endParaRPr>
              </a:p>
              <a:p>
                <a:pPr marL="609585" lvl="1" indent="0">
                  <a:buNone/>
                </a:pPr>
                <a:endParaRPr lang="en-IN" dirty="0">
                  <a:sym typeface="Wingdings" panose="05000000000000000000" pitchFamily="2" charset="2"/>
                </a:endParaRPr>
              </a:p>
              <a:p>
                <a:pPr marL="1219169" lvl="2" indent="0">
                  <a:buNone/>
                </a:pPr>
                <a:endParaRPr lang="en-IN" dirty="0">
                  <a:sym typeface="Wingdings" panose="05000000000000000000" pitchFamily="2" charset="2"/>
                </a:endParaRPr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endParaRPr lang="en-IN" dirty="0"/>
              </a:p>
              <a:p>
                <a:pPr marL="285750" indent="-285750"/>
                <a:r>
                  <a:rPr lang="en-IN" dirty="0">
                    <a:solidFill>
                      <a:srgbClr val="0070C0"/>
                    </a:solidFill>
                  </a:rPr>
                  <a:t>Observations:</a:t>
                </a:r>
              </a:p>
              <a:p>
                <a:pPr marL="895335" lvl="1" indent="-285750"/>
                <a:r>
                  <a:rPr lang="en-IN" dirty="0"/>
                  <a:t>Computation without interpolation </a:t>
                </a:r>
                <a:r>
                  <a:rPr lang="en-IN" dirty="0">
                    <a:sym typeface="Wingdings" panose="05000000000000000000" pitchFamily="2" charset="2"/>
                  </a:rPr>
                  <a:t> ‘Best’-case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Interpolation  Energy captured at higher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</m:oMath>
                </a14:m>
                <a:r>
                  <a:rPr lang="en-IN" dirty="0"/>
                  <a:t> is reduced</a:t>
                </a:r>
              </a:p>
              <a:p>
                <a:pPr marL="895335" lvl="1" indent="-285750"/>
                <a:r>
                  <a:rPr lang="en-IN" dirty="0"/>
                  <a:t>‘Low-pass’ filter behaviour</a:t>
                </a:r>
                <a:endParaRPr dirty="0"/>
              </a:p>
            </p:txBody>
          </p:sp>
        </mc:Choice>
        <mc:Fallback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963200"/>
                <a:ext cx="7212341" cy="5452800"/>
              </a:xfrm>
              <a:prstGeom prst="rect">
                <a:avLst/>
              </a:prstGeom>
              <a:blipFill>
                <a:blip r:embed="rId4"/>
                <a:stretch>
                  <a:fillRect l="-254" r="-9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Energy Spectral Analysis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 dirty="0"/>
          </a:p>
        </p:txBody>
      </p:sp>
      <p:pic>
        <p:nvPicPr>
          <p:cNvPr id="7" name="Picture 6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v_x = - \sum_{i=1}^{N} i^{-\gamma} \cos(2 \pi i x) \sin(2 \pi i y)&#10;\end{equation*}&#10;&#10;\begin{equation*}&#10;v_y = \sum_{i=1}^{N} i^{-\gamma} \sin(2 \pi i x) \cos(2 \pi i y)&#10;\end{equation*}&#10;&#10;\end{document}" title="IguanaTex Bitmap Display">
            <a:extLst>
              <a:ext uri="{FF2B5EF4-FFF2-40B4-BE49-F238E27FC236}">
                <a16:creationId xmlns:a16="http://schemas.microsoft.com/office/drawing/2014/main" id="{3CB2A741-25EE-5CF9-6E86-E5EA1C2F161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023" y="3181979"/>
            <a:ext cx="3211874" cy="149071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143378B-4D3E-1381-E0F4-A5C3AAC25C29}"/>
              </a:ext>
            </a:extLst>
          </p:cNvPr>
          <p:cNvGrpSpPr/>
          <p:nvPr/>
        </p:nvGrpSpPr>
        <p:grpSpPr>
          <a:xfrm>
            <a:off x="7713367" y="963200"/>
            <a:ext cx="4198559" cy="3469379"/>
            <a:chOff x="7373072" y="1783880"/>
            <a:chExt cx="4198559" cy="346937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936D545-0F84-1E67-2331-13E7A129E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3072" y="1783880"/>
              <a:ext cx="4198559" cy="329024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376C13D-13E0-9BC9-249B-E9CB1FD0F2C3}"/>
                    </a:ext>
                  </a:extLst>
                </p:cNvPr>
                <p:cNvSpPr txBox="1"/>
                <p:nvPr/>
              </p:nvSpPr>
              <p:spPr>
                <a:xfrm>
                  <a:off x="7664175" y="4976260"/>
                  <a:ext cx="36163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2" algn="ctr"/>
                  <a:r>
                    <a:rPr lang="en-IN" sz="1200" b="1" dirty="0">
                      <a:latin typeface="Proxima Nova"/>
                    </a:rPr>
                    <a:t>Fig: </a:t>
                  </a:r>
                  <a:r>
                    <a:rPr lang="en-IN" sz="1200" dirty="0">
                      <a:latin typeface="Proxima Nova"/>
                    </a:rPr>
                    <a:t>Scalar </a:t>
                  </a:r>
                  <a14:m>
                    <m:oMath xmlns:m="http://schemas.openxmlformats.org/officeDocument/2006/math">
                      <m:r>
                        <a:rPr lang="en-IN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𝐸</m:t>
                      </m:r>
                      <m:d>
                        <m:dPr>
                          <m:ctrlPr>
                            <a:rPr lang="en-IN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IN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</m:e>
                      </m:d>
                    </m:oMath>
                  </a14:m>
                  <a:r>
                    <a:rPr lang="en-IN" sz="1200" b="1" dirty="0">
                      <a:latin typeface="Proxima Nova"/>
                    </a:rPr>
                    <a:t> </a:t>
                  </a:r>
                  <a:r>
                    <a:rPr lang="en-IN" sz="1200" dirty="0">
                      <a:latin typeface="Proxima Nova"/>
                    </a:rPr>
                    <a:t>for 2D case with </a:t>
                  </a:r>
                  <a14:m>
                    <m:oMath xmlns:m="http://schemas.openxmlformats.org/officeDocument/2006/math">
                      <m:r>
                        <a:rPr lang="en-IN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𝛾</m:t>
                      </m:r>
                      <m:r>
                        <a:rPr lang="en-IN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=1, </m:t>
                      </m:r>
                      <m:r>
                        <a:rPr lang="en-IN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𝑁</m:t>
                      </m:r>
                      <m:r>
                        <a:rPr lang="en-IN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sSub>
                        <m:sSubPr>
                          <m:ctrlPr>
                            <a:rPr lang="en-IN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IN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𝑛</m:t>
                          </m:r>
                        </m:e>
                        <m:sub>
                          <m:r>
                            <a:rPr lang="en-IN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sub>
                      </m:sSub>
                      <m:r>
                        <a:rPr lang="en-IN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/2</m:t>
                      </m:r>
                    </m:oMath>
                  </a14:m>
                  <a:r>
                    <a:rPr lang="en-IN" sz="1200" dirty="0">
                      <a:latin typeface="Proxima Nova"/>
                    </a:rPr>
                    <a:t> </a:t>
                  </a:r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376C13D-13E0-9BC9-249B-E9CB1FD0F2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4175" y="4976260"/>
                  <a:ext cx="3616351" cy="276999"/>
                </a:xfrm>
                <a:prstGeom prst="rect">
                  <a:avLst/>
                </a:prstGeom>
                <a:blipFill>
                  <a:blip r:embed="rId7"/>
                  <a:stretch>
                    <a:fillRect t="-2222" b="-1777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0910F34-82A0-CB02-C07A-1F9A08EC60A7}"/>
              </a:ext>
            </a:extLst>
          </p:cNvPr>
          <p:cNvSpPr/>
          <p:nvPr/>
        </p:nvSpPr>
        <p:spPr>
          <a:xfrm>
            <a:off x="516970" y="4925290"/>
            <a:ext cx="6856104" cy="1490710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692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Energy Spectral Analysis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E888C0D-2E71-B548-2DD1-E312F12EC93A}"/>
              </a:ext>
            </a:extLst>
          </p:cNvPr>
          <p:cNvGrpSpPr/>
          <p:nvPr/>
        </p:nvGrpSpPr>
        <p:grpSpPr>
          <a:xfrm>
            <a:off x="35797" y="877000"/>
            <a:ext cx="12033551" cy="3464124"/>
            <a:chOff x="35797" y="1467316"/>
            <a:chExt cx="12033551" cy="346412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143378B-4D3E-1381-E0F4-A5C3AAC25C29}"/>
                </a:ext>
              </a:extLst>
            </p:cNvPr>
            <p:cNvGrpSpPr/>
            <p:nvPr/>
          </p:nvGrpSpPr>
          <p:grpSpPr>
            <a:xfrm>
              <a:off x="35797" y="1467316"/>
              <a:ext cx="3934212" cy="3464124"/>
              <a:chOff x="7396704" y="1783880"/>
              <a:chExt cx="4151294" cy="3683246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C936D545-0F84-1E67-2331-13E7A129E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783880"/>
                <a:ext cx="4151294" cy="3290240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9"/>
                    <a:ext cx="3616351" cy="490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IN" sz="1200" dirty="0">
                        <a:latin typeface="Proxima Nova"/>
                      </a:rPr>
                      <a:t>Scalar </a:t>
                    </a:r>
                    <a14:m>
                      <m:oMath xmlns:m="http://schemas.openxmlformats.org/officeDocument/2006/math">
                        <m:r>
                          <a:rPr lang="en-IN" sz="1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  <m:d>
                          <m:dPr>
                            <m:ctrlPr>
                              <a:rPr lang="en-IN" sz="12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</m:e>
                        </m:d>
                      </m:oMath>
                    </a14:m>
                    <a:r>
                      <a:rPr lang="en-IN" sz="1200" b="1" dirty="0">
                        <a:latin typeface="Proxima Nova"/>
                      </a:rPr>
                      <a:t> </a:t>
                    </a:r>
                    <a:r>
                      <a:rPr lang="en-IN" sz="1200" dirty="0">
                        <a:latin typeface="Proxima Nova"/>
                      </a:rPr>
                      <a:t>for 2D case for various perturbation amplitudes</a:t>
                    </a:r>
                  </a:p>
                </p:txBody>
              </p:sp>
            </mc:Choice>
            <mc:Fallback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376C13D-13E0-9BC9-249B-E9CB1FD0F2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9"/>
                    <a:ext cx="3616351" cy="49086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6DA14C9-5C9D-4939-D286-B87A6CCA9718}"/>
                </a:ext>
              </a:extLst>
            </p:cNvPr>
            <p:cNvGrpSpPr/>
            <p:nvPr/>
          </p:nvGrpSpPr>
          <p:grpSpPr>
            <a:xfrm>
              <a:off x="4074270" y="1467316"/>
              <a:ext cx="3934212" cy="3464124"/>
              <a:chOff x="7396704" y="1783880"/>
              <a:chExt cx="4151294" cy="3683246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2919E40-7322-795E-2D33-AA8DB1330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96704" y="1783880"/>
                <a:ext cx="4151294" cy="3290240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59"/>
                    <a:ext cx="3616351" cy="490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IN" sz="1200" dirty="0">
                        <a:latin typeface="Proxima Nova"/>
                      </a:rPr>
                      <a:t>Scalar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  <m:d>
                          <m:dPr>
                            <m:ctrlPr>
                              <a:rPr lang="en-IN" sz="1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</m:e>
                        </m:d>
                      </m:oMath>
                    </a14:m>
                    <a:r>
                      <a:rPr lang="en-IN" sz="1200" b="1" dirty="0">
                        <a:latin typeface="Proxima Nova"/>
                      </a:rPr>
                      <a:t> </a:t>
                    </a:r>
                    <a:r>
                      <a:rPr lang="en-IN" sz="1200" dirty="0">
                        <a:latin typeface="Proxima Nova"/>
                      </a:rPr>
                      <a:t>for 2D case for various interpolation methods</a:t>
                    </a:r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2912B37-1D2E-A3C7-3792-A44FE8D8A3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59"/>
                    <a:ext cx="3616351" cy="49086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7755204-178C-2D46-39A8-59B9EE4E6C58}"/>
                </a:ext>
              </a:extLst>
            </p:cNvPr>
            <p:cNvGrpSpPr/>
            <p:nvPr/>
          </p:nvGrpSpPr>
          <p:grpSpPr>
            <a:xfrm>
              <a:off x="8090343" y="1493294"/>
              <a:ext cx="3979005" cy="3253482"/>
              <a:chOff x="7373072" y="1811501"/>
              <a:chExt cx="4198559" cy="3459280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28A1F37-D589-991E-6192-487BDF903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73072" y="1811501"/>
                <a:ext cx="4198559" cy="3234998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175" y="4976261"/>
                    <a:ext cx="3616351" cy="2945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2" algn="ctr"/>
                    <a:r>
                      <a:rPr lang="en-IN" sz="1200" b="1" dirty="0">
                        <a:latin typeface="Proxima Nova"/>
                      </a:rPr>
                      <a:t>Fig: </a:t>
                    </a:r>
                    <a:r>
                      <a:rPr lang="en-IN" sz="1200" dirty="0">
                        <a:latin typeface="Proxima Nova"/>
                      </a:rPr>
                      <a:t>Scalar </a:t>
                    </a:r>
                    <a14:m>
                      <m:oMath xmlns:m="http://schemas.openxmlformats.org/officeDocument/2006/math">
                        <m:r>
                          <a:rPr lang="en-IN" sz="1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  <m:d>
                          <m:dPr>
                            <m:ctrlPr>
                              <a:rPr lang="en-IN" sz="1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IN" sz="1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</m:e>
                        </m:d>
                      </m:oMath>
                    </a14:m>
                    <a:r>
                      <a:rPr lang="en-IN" sz="1200" b="1" dirty="0">
                        <a:latin typeface="Proxima Nova"/>
                      </a:rPr>
                      <a:t> </a:t>
                    </a:r>
                    <a:r>
                      <a:rPr lang="en-IN" sz="1200" dirty="0">
                        <a:latin typeface="Proxima Nova"/>
                      </a:rPr>
                      <a:t>for 2D case for various kernels</a:t>
                    </a:r>
                  </a:p>
                </p:txBody>
              </p:sp>
            </mc:Choice>
            <mc:Fallback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C03B5D7-479E-C03F-FDF8-8C18CC328C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175" y="4976261"/>
                    <a:ext cx="3616351" cy="2945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4560425"/>
                <a:ext cx="11867599" cy="1957427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/>
              </a:bodyPr>
              <a:lstStyle/>
              <a:p>
                <a:pPr marL="285750" indent="-285750"/>
                <a:r>
                  <a:rPr lang="en-IN" dirty="0">
                    <a:solidFill>
                      <a:srgbClr val="0070C0"/>
                    </a:solidFill>
                  </a:rPr>
                  <a:t>Observations</a:t>
                </a:r>
              </a:p>
              <a:p>
                <a:pPr marL="895335" lvl="1" indent="-285750"/>
                <a:r>
                  <a:rPr lang="en-IN" dirty="0"/>
                  <a:t>Disorder in particle spacing: Counters effect of reduced energy in higher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</m:oMath>
                </a14:m>
                <a:endParaRPr lang="en-IN" b="0" dirty="0">
                  <a:sym typeface="Wingdings" panose="05000000000000000000" pitchFamily="2" charset="2"/>
                </a:endParaRPr>
              </a:p>
              <a:p>
                <a:pPr marL="895335" lvl="1" indent="-285750"/>
                <a:r>
                  <a:rPr lang="en-IN" dirty="0"/>
                  <a:t>Interpolation method: </a:t>
                </a:r>
                <a:r>
                  <a:rPr lang="en-IN" dirty="0">
                    <a:solidFill>
                      <a:srgbClr val="0070C0"/>
                    </a:solidFill>
                  </a:rPr>
                  <a:t>sph</a:t>
                </a:r>
                <a:r>
                  <a:rPr lang="en-IN" dirty="0"/>
                  <a:t> counters effect of reduced energy the most</a:t>
                </a:r>
              </a:p>
              <a:p>
                <a:pPr marL="895335" lvl="1" indent="-285750"/>
                <a:r>
                  <a:rPr lang="en-IN" dirty="0"/>
                  <a:t>Kernels: </a:t>
                </a:r>
                <a:r>
                  <a:rPr lang="en-IN" dirty="0">
                    <a:solidFill>
                      <a:srgbClr val="0070C0"/>
                    </a:solidFill>
                  </a:rPr>
                  <a:t>WendlandQuincticC6</a:t>
                </a:r>
                <a:r>
                  <a:rPr lang="en-IN" dirty="0"/>
                  <a:t> counters effect of reduced energy the most</a:t>
                </a:r>
              </a:p>
              <a:p>
                <a:pPr marL="895335" lvl="1" indent="-285750"/>
                <a:r>
                  <a:rPr lang="en-IN" dirty="0"/>
                  <a:t>Resolution: Improves accuracy throughout</a:t>
                </a:r>
                <a:endParaRPr dirty="0"/>
              </a:p>
            </p:txBody>
          </p:sp>
        </mc:Choice>
        <mc:Fallback>
          <p:sp>
            <p:nvSpPr>
              <p:cNvPr id="50" name="Google Shape;338;p37">
                <a:extLst>
                  <a:ext uri="{FF2B5EF4-FFF2-40B4-BE49-F238E27FC236}">
                    <a16:creationId xmlns:a16="http://schemas.microsoft.com/office/drawing/2014/main" id="{56F67BFC-3D22-14CE-E6F9-6CFC924258E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4560425"/>
                <a:ext cx="11867599" cy="1957427"/>
              </a:xfrm>
              <a:prstGeom prst="rect">
                <a:avLst/>
              </a:prstGeom>
              <a:blipFill>
                <a:blip r:embed="rId9"/>
                <a:stretch>
                  <a:fillRect l="-1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24951D5-17A8-E0AF-404C-855C0B8A3251}"/>
              </a:ext>
            </a:extLst>
          </p:cNvPr>
          <p:cNvSpPr/>
          <p:nvPr/>
        </p:nvSpPr>
        <p:spPr>
          <a:xfrm>
            <a:off x="516969" y="4586403"/>
            <a:ext cx="8606249" cy="1746786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289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  <p:bldP spid="50" grpId="0" uiExpand="1" build="p"/>
      <p:bldP spid="5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2" y="963200"/>
                <a:ext cx="7212341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/>
              </a:bodyPr>
              <a:lstStyle/>
              <a:p>
                <a:pPr marL="285750" indent="-285750"/>
                <a:r>
                  <a:rPr lang="en-IN" dirty="0">
                    <a:sym typeface="Wingdings" panose="05000000000000000000" pitchFamily="2" charset="2"/>
                  </a:rPr>
                  <a:t>Implementation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Work of Sun, Colagrossi et al. 2016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Define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ar-A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ar-A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𝔽</m:t>
                        </m:r>
                      </m:e>
                      <m:sub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𝑡</m:t>
                            </m:r>
                          </m:e>
                          <m:sub>
                            <m:r>
                              <a:rPr lang="ar-A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𝑡</m:t>
                            </m:r>
                          </m:e>
                          <m:sub>
                            <m:r>
                              <a:rPr lang="ar-A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𝑓</m:t>
                            </m:r>
                          </m:sub>
                        </m:sSub>
                      </m:sup>
                    </m:sSubSup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ar-A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  <m:r>
                      <a:rPr lang="en-I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: </m:t>
                    </m:r>
                  </m:oMath>
                </a14:m>
                <a:r>
                  <a:rPr lang="en-IN" dirty="0">
                    <a:sym typeface="Wingdings" panose="05000000000000000000" pitchFamily="2" charset="2"/>
                  </a:rPr>
                  <a:t>Function of </a:t>
                </a:r>
                <a14:m>
                  <m:oMath xmlns:m="http://schemas.openxmlformats.org/officeDocument/2006/math">
                    <m:r>
                      <a:rPr lang="ar-AE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</m:oMath>
                </a14:m>
                <a:r>
                  <a:rPr lang="en-IN" dirty="0">
                    <a:sym typeface="Wingdings" panose="05000000000000000000" pitchFamily="2" charset="2"/>
                  </a:rPr>
                  <a:t> of particles at two time-instances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Calculate Cauchy-Green tensor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ar-A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ar-A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ℂ</m:t>
                        </m:r>
                      </m:e>
                      <m:sub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𝑡</m:t>
                            </m:r>
                          </m:e>
                          <m:sub>
                            <m:r>
                              <a:rPr lang="ar-A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𝑡</m:t>
                            </m:r>
                          </m:e>
                          <m:sub>
                            <m:r>
                              <a:rPr lang="ar-A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𝑓</m:t>
                            </m:r>
                          </m:sub>
                        </m:sSub>
                      </m:sup>
                    </m:sSubSup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ar-A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</m:oMath>
                </a14:m>
                <a:r>
                  <a:rPr lang="en-IN" dirty="0">
                    <a:sym typeface="Wingdings" panose="05000000000000000000" pitchFamily="2" charset="2"/>
                  </a:rPr>
                  <a:t> field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Calculate max./min. eigenvalue of the tensor field</a:t>
                </a:r>
              </a:p>
              <a:p>
                <a:pPr marL="285750" indent="-285750"/>
                <a:r>
                  <a:rPr lang="en-IN" dirty="0">
                    <a:sym typeface="Wingdings" panose="05000000000000000000" pitchFamily="2" charset="2"/>
                  </a:rPr>
                  <a:t>Test-Case: Spiral displacement field</a:t>
                </a:r>
              </a:p>
              <a:p>
                <a:pPr marL="285750" indent="-285750"/>
                <a:endParaRPr lang="en-IN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en-IN" dirty="0">
                  <a:sym typeface="Wingdings" panose="05000000000000000000" pitchFamily="2" charset="2"/>
                </a:endParaRPr>
              </a:p>
              <a:p>
                <a:pPr marL="285750" indent="-285750"/>
                <a:r>
                  <a:rPr lang="en-IN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Observations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Current implementation  Qualitative results only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Not as accurate either</a:t>
                </a:r>
              </a:p>
              <a:p>
                <a:pPr marL="895335" lvl="1" indent="-285750"/>
                <a:r>
                  <a:rPr lang="en-IN" dirty="0">
                    <a:sym typeface="Wingdings" panose="05000000000000000000" pitchFamily="2" charset="2"/>
                  </a:rPr>
                  <a:t>Consider implementation of tracer particles, or in situ FTLE computation for improved capturing of LCSs</a:t>
                </a:r>
              </a:p>
            </p:txBody>
          </p:sp>
        </mc:Choice>
        <mc:Fallback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2" y="963200"/>
                <a:ext cx="7212341" cy="5452800"/>
              </a:xfrm>
              <a:prstGeom prst="rect">
                <a:avLst/>
              </a:prstGeom>
              <a:blipFill>
                <a:blip r:embed="rId6"/>
                <a:stretch>
                  <a:fillRect l="-2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US" b="1" dirty="0"/>
              <a:t>Finite-time Lyapunov Exponent (FTLE) Field Analysis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143378B-4D3E-1381-E0F4-A5C3AAC25C29}"/>
              </a:ext>
            </a:extLst>
          </p:cNvPr>
          <p:cNvGrpSpPr/>
          <p:nvPr/>
        </p:nvGrpSpPr>
        <p:grpSpPr>
          <a:xfrm>
            <a:off x="7950262" y="963200"/>
            <a:ext cx="3724769" cy="3469379"/>
            <a:chOff x="7609967" y="1783880"/>
            <a:chExt cx="3724769" cy="346937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936D545-0F84-1E67-2331-13E7A129E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09967" y="1783880"/>
              <a:ext cx="3724769" cy="329024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76C13D-13E0-9BC9-249B-E9CB1FD0F2C3}"/>
                </a:ext>
              </a:extLst>
            </p:cNvPr>
            <p:cNvSpPr txBox="1"/>
            <p:nvPr/>
          </p:nvSpPr>
          <p:spPr>
            <a:xfrm>
              <a:off x="7664175" y="4976260"/>
              <a:ext cx="36163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2" algn="ctr"/>
              <a:r>
                <a:rPr lang="en-IN" sz="1200" b="1" dirty="0">
                  <a:latin typeface="Proxima Nova"/>
                </a:rPr>
                <a:t>Fig: </a:t>
              </a:r>
              <a:r>
                <a:rPr lang="en-IN" sz="1200" dirty="0">
                  <a:latin typeface="Proxima Nova"/>
                </a:rPr>
                <a:t>Spiral displacement field</a:t>
              </a:r>
            </a:p>
          </p:txBody>
        </p:sp>
      </p:grpSp>
      <p:pic>
        <p:nvPicPr>
          <p:cNvPr id="4" name="Picture 3" descr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X = x + 0.1 \cos(2 \pi r^2), \quad Y = y + 0.1 \sin(2 \pi r^2), \quad r = \sqrt{x^2 + y^2}&#10;\end{equation*}&#10;&#10;\end{document}" title="IguanaTex Bitmap Display">
            <a:extLst>
              <a:ext uri="{FF2B5EF4-FFF2-40B4-BE49-F238E27FC236}">
                <a16:creationId xmlns:a16="http://schemas.microsoft.com/office/drawing/2014/main" id="{9F6704E6-2CF3-EBA9-4489-8A05EB98C6D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00" y="3774544"/>
            <a:ext cx="6351085" cy="2784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1100183-E9A4-0DB0-5E9F-FF952C31344F}"/>
              </a:ext>
            </a:extLst>
          </p:cNvPr>
          <p:cNvGrpSpPr/>
          <p:nvPr/>
        </p:nvGrpSpPr>
        <p:grpSpPr>
          <a:xfrm>
            <a:off x="7800713" y="4622188"/>
            <a:ext cx="4023863" cy="1973401"/>
            <a:chOff x="7950262" y="4636787"/>
            <a:chExt cx="4023863" cy="1973401"/>
          </a:xfrm>
        </p:grpSpPr>
        <p:pic>
          <p:nvPicPr>
            <p:cNvPr id="5" name="20230629-1627-11.4384826">
              <a:hlinkClick r:id="" action="ppaction://media"/>
              <a:extLst>
                <a:ext uri="{FF2B5EF4-FFF2-40B4-BE49-F238E27FC236}">
                  <a16:creationId xmlns:a16="http://schemas.microsoft.com/office/drawing/2014/main" id="{70010136-5834-0120-C6A8-F3AAFA4BA221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3">
                    <p14:trim st="4824" end="3650"/>
                  </p14:media>
                </p:ext>
              </p:extLst>
            </p:nvPr>
          </p:nvPicPr>
          <p:blipFill>
            <a:blip r:embed="rId9"/>
            <a:stretch>
              <a:fillRect/>
            </a:stretch>
          </p:blipFill>
          <p:spPr>
            <a:xfrm>
              <a:off x="7950262" y="4636787"/>
              <a:ext cx="4023863" cy="161553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D18E4C-9569-C968-3E09-6740868A3854}"/>
                </a:ext>
              </a:extLst>
            </p:cNvPr>
            <p:cNvSpPr txBox="1"/>
            <p:nvPr/>
          </p:nvSpPr>
          <p:spPr>
            <a:xfrm>
              <a:off x="8154017" y="6333189"/>
              <a:ext cx="36163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2" algn="ctr"/>
              <a:r>
                <a:rPr lang="en-IN" sz="1200" b="1" dirty="0">
                  <a:latin typeface="Proxima Nova"/>
                </a:rPr>
                <a:t>Vid: </a:t>
              </a:r>
              <a:r>
                <a:rPr lang="en-IN" sz="1200" dirty="0">
                  <a:latin typeface="Proxima Nova"/>
                </a:rPr>
                <a:t>FIT - FTLE. (Rep: </a:t>
              </a:r>
              <a:r>
                <a:rPr lang="en-US" sz="1200" dirty="0">
                  <a:latin typeface="Proxima Nova"/>
                </a:rPr>
                <a:t>Brunton 2022)</a:t>
              </a:r>
              <a:endParaRPr lang="en-IN" sz="1200" dirty="0">
                <a:latin typeface="Proxima Nova"/>
              </a:endParaRPr>
            </a:p>
          </p:txBody>
        </p:sp>
      </p:grpSp>
      <p:sp>
        <p:nvSpPr>
          <p:cNvPr id="8" name="Google Shape;346;p37">
            <a:extLst>
              <a:ext uri="{FF2B5EF4-FFF2-40B4-BE49-F238E27FC236}">
                <a16:creationId xmlns:a16="http://schemas.microsoft.com/office/drawing/2014/main" id="{FC787502-9C18-47B7-0A4A-E59912BD0817}"/>
              </a:ext>
            </a:extLst>
          </p:cNvPr>
          <p:cNvSpPr txBox="1"/>
          <p:nvPr/>
        </p:nvSpPr>
        <p:spPr>
          <a:xfrm>
            <a:off x="0" y="5845521"/>
            <a:ext cx="7707086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P. N. Sun, A. Colagrossi, S. </a:t>
            </a:r>
            <a:r>
              <a:rPr lang="en-US" sz="1000" dirty="0" err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Marrone</a:t>
            </a:r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, and A. M. Zhang, “Detection of Lagrangian Coherent Structures in the SPH framework,” </a:t>
            </a:r>
            <a:r>
              <a:rPr lang="en-US" sz="1000" dirty="0" err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Comput</a:t>
            </a:r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. Methods Appl. Mech. Eng., vol. 305, pp. 849–868, 2016, </a:t>
            </a:r>
            <a:r>
              <a:rPr lang="en-US" sz="1000" dirty="0" err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doi</a:t>
            </a:r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: 10.1016/j.cma.2016.03.027.</a:t>
            </a:r>
          </a:p>
          <a:p>
            <a:r>
              <a:rPr lang="en-US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S. L. Brunton (2022, February 11), Lagrangian Coherent Structures (LCS) in unsteady fluids with Finite Time Lyapunov Exponents (FTLE)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4442C89-77B3-EAD4-5A96-8B05E7B34203}"/>
              </a:ext>
            </a:extLst>
          </p:cNvPr>
          <p:cNvSpPr/>
          <p:nvPr/>
        </p:nvSpPr>
        <p:spPr>
          <a:xfrm>
            <a:off x="516969" y="4252544"/>
            <a:ext cx="6949731" cy="1642256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582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55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338" grpId="0" uiExpand="1" build="p"/>
      <p:bldP spid="340" grpId="0"/>
      <p:bldP spid="8" grpId="0" uiExpand="1" build="p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3" y="862445"/>
                <a:ext cx="11867600" cy="5787737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/>
              </a:bodyPr>
              <a:lstStyle/>
              <a:p>
                <a:pPr marL="285750" indent="-285750"/>
                <a:r>
                  <a:rPr lang="en-IN" dirty="0"/>
                  <a:t>Surveyed research papers detailing work on turbulence models for SPH (c. 2000 – 2022)</a:t>
                </a:r>
              </a:p>
              <a:p>
                <a:pPr marL="285750" indent="-285750"/>
                <a:r>
                  <a:rPr lang="en-IN" dirty="0"/>
                  <a:t>Classified 5 major categories of turbulence models</a:t>
                </a:r>
              </a:p>
              <a:p>
                <a:pPr marL="285750" indent="-285750"/>
                <a:r>
                  <a:rPr lang="en-IN" dirty="0"/>
                  <a:t>Identified the following representative schemes</a:t>
                </a:r>
              </a:p>
              <a:p>
                <a:pPr marL="285750" indent="-285750"/>
                <a:r>
                  <a:rPr lang="en-IN" dirty="0"/>
                  <a:t>Devised a systematic, model-evaluation method to quantify order of convergence (OOC)</a:t>
                </a:r>
              </a:p>
              <a:p>
                <a:pPr marL="895335" lvl="1" indent="-285750"/>
                <a:r>
                  <a:rPr lang="en-IN" dirty="0"/>
                  <a:t>Identify OOC using TGV problem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=0.1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 ;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=[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25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IN" dirty="0"/>
              </a:p>
              <a:p>
                <a:pPr marL="895335" lvl="1" indent="-285750"/>
                <a:r>
                  <a:rPr lang="en-IN" dirty="0"/>
                  <a:t>Post-simulation analysis techniques: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error; energy-spectrum; velocity field</a:t>
                </a:r>
              </a:p>
            </p:txBody>
          </p:sp>
        </mc:Choice>
        <mc:Fallback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3" y="862445"/>
                <a:ext cx="11867600" cy="5787737"/>
              </a:xfrm>
              <a:prstGeom prst="rect">
                <a:avLst/>
              </a:prstGeom>
              <a:blipFill>
                <a:blip r:embed="rId3"/>
                <a:stretch>
                  <a:fillRect l="-1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Turbulence Models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44F7D37-3F49-2C93-D581-0883446D78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3797880"/>
                  </p:ext>
                </p:extLst>
              </p:nvPr>
            </p:nvGraphicFramePr>
            <p:xfrm>
              <a:off x="6816436" y="3247102"/>
              <a:ext cx="5038334" cy="3096494"/>
            </p:xfrm>
            <a:graphic>
              <a:graphicData uri="http://schemas.openxmlformats.org/drawingml/2006/table">
                <a:tbl>
                  <a:tblPr firstRow="1" bandRow="1">
                    <a:tableStyleId>{9DCAF9ED-07DC-4A11-8D7F-57B35C25682E}</a:tableStyleId>
                  </a:tblPr>
                  <a:tblGrid>
                    <a:gridCol w="1205346">
                      <a:extLst>
                        <a:ext uri="{9D8B030D-6E8A-4147-A177-3AD203B41FA5}">
                          <a16:colId xmlns:a16="http://schemas.microsoft.com/office/drawing/2014/main" val="4262908738"/>
                        </a:ext>
                      </a:extLst>
                    </a:gridCol>
                    <a:gridCol w="2670463">
                      <a:extLst>
                        <a:ext uri="{9D8B030D-6E8A-4147-A177-3AD203B41FA5}">
                          <a16:colId xmlns:a16="http://schemas.microsoft.com/office/drawing/2014/main" val="2318086668"/>
                        </a:ext>
                      </a:extLst>
                    </a:gridCol>
                    <a:gridCol w="1162525">
                      <a:extLst>
                        <a:ext uri="{9D8B030D-6E8A-4147-A177-3AD203B41FA5}">
                          <a16:colId xmlns:a16="http://schemas.microsoft.com/office/drawing/2014/main" val="3203274751"/>
                        </a:ext>
                      </a:extLst>
                    </a:gridCol>
                  </a:tblGrid>
                  <a:tr h="432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>
                              <a:latin typeface="Proxima Nova"/>
                            </a:rPr>
                            <a:t>Turbulence 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>
                              <a:latin typeface="Proxima Nova"/>
                            </a:rPr>
                            <a:t>Scheme 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>
                              <a:latin typeface="Proxima Nova"/>
                            </a:rPr>
                            <a:t>Reference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9244129"/>
                      </a:ext>
                    </a:extLst>
                  </a:tr>
                  <a:tr h="9337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>
                              <a:latin typeface="Proxima Nova"/>
                            </a:rPr>
                            <a:t>Viscosity – based</a:t>
                          </a:r>
                        </a:p>
                        <a:p>
                          <a:pPr algn="ctr"/>
                          <a:r>
                            <a:rPr lang="en-IN" sz="1050" i="1" dirty="0">
                              <a:latin typeface="Proxima Nova"/>
                            </a:rPr>
                            <a:t>(Standard Lagrangian)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>
                              <a:latin typeface="Proxima Nova"/>
                            </a:rPr>
                            <a:t>Lagrangian with iterative PST and </a:t>
                          </a:r>
                          <a:r>
                            <a:rPr lang="en-US" sz="1050" i="1" dirty="0">
                              <a:latin typeface="Proxima Nova"/>
                            </a:rPr>
                            <a:t>coupled_c</a:t>
                          </a:r>
                          <a:r>
                            <a:rPr lang="en-US" sz="1050" dirty="0">
                              <a:latin typeface="Proxima Nova"/>
                            </a:rPr>
                            <a:t> viscosity formulation</a:t>
                          </a:r>
                        </a:p>
                        <a:p>
                          <a:pPr algn="ctr"/>
                          <a:r>
                            <a:rPr lang="en-US" sz="1050" dirty="0">
                              <a:latin typeface="Proxima Nova"/>
                            </a:rPr>
                            <a:t>(</a:t>
                          </a:r>
                          <a:r>
                            <a:rPr lang="en-US" sz="1050" b="1" dirty="0">
                              <a:solidFill>
                                <a:srgbClr val="0070C0"/>
                              </a:solidFill>
                              <a:latin typeface="Proxima Nova"/>
                            </a:rPr>
                            <a:t>L-IPST-C</a:t>
                          </a:r>
                          <a:r>
                            <a:rPr lang="en-US" sz="1050" dirty="0">
                              <a:latin typeface="Proxima Nova"/>
                            </a:rPr>
                            <a:t>)</a:t>
                          </a:r>
                          <a:endParaRPr lang="en-IN" sz="1050" dirty="0">
                            <a:latin typeface="Proxima Nova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>
                              <a:latin typeface="Proxima Nova"/>
                            </a:rPr>
                            <a:t>Negi et al. 2022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6259175"/>
                      </a:ext>
                    </a:extLst>
                  </a:tr>
                  <a:tr h="432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>
                              <a:latin typeface="Proxima Nova"/>
                            </a:rPr>
                            <a:t>LES – based</a:t>
                          </a:r>
                        </a:p>
                        <a:p>
                          <a:pPr algn="ctr"/>
                          <a:r>
                            <a:rPr lang="en-IN" sz="1050" i="1" dirty="0">
                              <a:latin typeface="Proxima Nova"/>
                            </a:rPr>
                            <a:t>(Explicit P-EOS)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b="1" dirty="0">
                              <a:solidFill>
                                <a:srgbClr val="0070C0"/>
                              </a:solidFill>
                              <a:latin typeface="Proxima Nova"/>
                            </a:rPr>
                            <a:t>SPH-LES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>
                              <a:latin typeface="Proxima Nova"/>
                            </a:rPr>
                            <a:t>Okraschevski et al. 2022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4100644"/>
                      </a:ext>
                    </a:extLst>
                  </a:tr>
                  <a:tr h="432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>
                              <a:latin typeface="Proxima Nova"/>
                            </a:rPr>
                            <a:t>Lagrangian-LES –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b="1" dirty="0">
                              <a:solidFill>
                                <a:srgbClr val="0070C0"/>
                              </a:solidFill>
                              <a:latin typeface="Proxima Nova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IN" sz="1050" b="1" i="1" smtClean="0">
                                  <a:solidFill>
                                    <a:srgbClr val="0070C0"/>
                                  </a:solidFill>
                                  <a:latin typeface="Proxima Nova"/>
                                </a:rPr>
                                <m:t>𝜹</m:t>
                              </m:r>
                            </m:oMath>
                          </a14:m>
                          <a:r>
                            <a:rPr lang="en-IN" sz="1050" b="1" dirty="0">
                              <a:solidFill>
                                <a:srgbClr val="0070C0"/>
                              </a:solidFill>
                              <a:latin typeface="Proxima Nova"/>
                            </a:rPr>
                            <a:t>-LES-SPH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>
                              <a:latin typeface="Proxima Nova"/>
                            </a:rPr>
                            <a:t>Antuono et al. 2021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8603165"/>
                      </a:ext>
                    </a:extLst>
                  </a:tr>
                  <a:tr h="432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>
                              <a:latin typeface="Proxima Nova"/>
                            </a:rPr>
                            <a:t>RANS – based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IN" sz="1050" b="1" i="1" smtClean="0">
                                  <a:solidFill>
                                    <a:srgbClr val="0070C0"/>
                                  </a:solidFill>
                                  <a:latin typeface="Proxima Nova"/>
                                </a:rPr>
                                <m:t>𝒌</m:t>
                              </m:r>
                              <m:r>
                                <a:rPr lang="en-IN" sz="1050" b="1" i="1" smtClean="0">
                                  <a:solidFill>
                                    <a:srgbClr val="0070C0"/>
                                  </a:solidFill>
                                  <a:latin typeface="Proxima Nova"/>
                                </a:rPr>
                                <m:t>−</m:t>
                              </m:r>
                              <m:r>
                                <a:rPr lang="en-IN" sz="1050" b="1" i="1" smtClean="0">
                                  <a:solidFill>
                                    <a:srgbClr val="0070C0"/>
                                  </a:solidFill>
                                  <a:latin typeface="Proxima Nova"/>
                                </a:rPr>
                                <m:t>𝝐</m:t>
                              </m:r>
                            </m:oMath>
                          </a14:m>
                          <a:r>
                            <a:rPr lang="en-IN" sz="1050" b="1" dirty="0">
                              <a:solidFill>
                                <a:srgbClr val="0070C0"/>
                              </a:solidFill>
                              <a:latin typeface="Proxima Nova"/>
                            </a:rPr>
                            <a:t> SPH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>
                              <a:latin typeface="Proxima Nova"/>
                            </a:rPr>
                            <a:t>Songdong Shao 2006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9733052"/>
                      </a:ext>
                    </a:extLst>
                  </a:tr>
                  <a:tr h="432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>
                              <a:latin typeface="Proxima Nova"/>
                            </a:rPr>
                            <a:t>LANS -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b="1" dirty="0">
                              <a:solidFill>
                                <a:srgbClr val="0070C0"/>
                              </a:solidFill>
                              <a:latin typeface="Proxima Nova"/>
                            </a:rPr>
                            <a:t>SPH-</a:t>
                          </a:r>
                          <a14:m>
                            <m:oMath xmlns:m="http://schemas.openxmlformats.org/officeDocument/2006/math">
                              <m:r>
                                <a:rPr lang="en-IN" sz="1050" b="1" i="1" dirty="0" smtClean="0">
                                  <a:solidFill>
                                    <a:srgbClr val="0070C0"/>
                                  </a:solidFill>
                                  <a:latin typeface="Proxima Nova"/>
                                </a:rPr>
                                <m:t>𝛜</m:t>
                              </m:r>
                            </m:oMath>
                          </a14:m>
                          <a:endParaRPr lang="en-IN" sz="1050" b="1" dirty="0">
                            <a:solidFill>
                              <a:srgbClr val="0070C0"/>
                            </a:solidFill>
                            <a:latin typeface="Proxima Nova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>
                              <a:latin typeface="Proxima Nova"/>
                            </a:rPr>
                            <a:t>J. J. Monaghan 2017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3017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44F7D37-3F49-2C93-D581-0883446D78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3797880"/>
                  </p:ext>
                </p:extLst>
              </p:nvPr>
            </p:nvGraphicFramePr>
            <p:xfrm>
              <a:off x="6816436" y="3247102"/>
              <a:ext cx="5038334" cy="3096494"/>
            </p:xfrm>
            <a:graphic>
              <a:graphicData uri="http://schemas.openxmlformats.org/drawingml/2006/table">
                <a:tbl>
                  <a:tblPr firstRow="1" bandRow="1">
                    <a:tableStyleId>{9DCAF9ED-07DC-4A11-8D7F-57B35C25682E}</a:tableStyleId>
                  </a:tblPr>
                  <a:tblGrid>
                    <a:gridCol w="1205346">
                      <a:extLst>
                        <a:ext uri="{9D8B030D-6E8A-4147-A177-3AD203B41FA5}">
                          <a16:colId xmlns:a16="http://schemas.microsoft.com/office/drawing/2014/main" val="4262908738"/>
                        </a:ext>
                      </a:extLst>
                    </a:gridCol>
                    <a:gridCol w="2670463">
                      <a:extLst>
                        <a:ext uri="{9D8B030D-6E8A-4147-A177-3AD203B41FA5}">
                          <a16:colId xmlns:a16="http://schemas.microsoft.com/office/drawing/2014/main" val="2318086668"/>
                        </a:ext>
                      </a:extLst>
                    </a:gridCol>
                    <a:gridCol w="1162525">
                      <a:extLst>
                        <a:ext uri="{9D8B030D-6E8A-4147-A177-3AD203B41FA5}">
                          <a16:colId xmlns:a16="http://schemas.microsoft.com/office/drawing/2014/main" val="3203274751"/>
                        </a:ext>
                      </a:extLst>
                    </a:gridCol>
                  </a:tblGrid>
                  <a:tr h="432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>
                              <a:latin typeface="Proxima Nova"/>
                            </a:rPr>
                            <a:t>Turbulence 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>
                              <a:latin typeface="Proxima Nova"/>
                            </a:rPr>
                            <a:t>Scheme 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>
                              <a:latin typeface="Proxima Nova"/>
                            </a:rPr>
                            <a:t>Reference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9244129"/>
                      </a:ext>
                    </a:extLst>
                  </a:tr>
                  <a:tr h="9337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>
                              <a:latin typeface="Proxima Nova"/>
                            </a:rPr>
                            <a:t>Viscosity – based</a:t>
                          </a:r>
                        </a:p>
                        <a:p>
                          <a:pPr algn="ctr"/>
                          <a:r>
                            <a:rPr lang="en-IN" sz="1050" i="1" dirty="0">
                              <a:latin typeface="Proxima Nova"/>
                            </a:rPr>
                            <a:t>(Standard Lagrangian)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>
                              <a:latin typeface="Proxima Nova"/>
                            </a:rPr>
                            <a:t>Lagrangian with iterative PST and </a:t>
                          </a:r>
                          <a:r>
                            <a:rPr lang="en-US" sz="1050" i="1" dirty="0">
                              <a:latin typeface="Proxima Nova"/>
                            </a:rPr>
                            <a:t>coupled_c</a:t>
                          </a:r>
                          <a:r>
                            <a:rPr lang="en-US" sz="1050" dirty="0">
                              <a:latin typeface="Proxima Nova"/>
                            </a:rPr>
                            <a:t> viscosity formulation</a:t>
                          </a:r>
                        </a:p>
                        <a:p>
                          <a:pPr algn="ctr"/>
                          <a:r>
                            <a:rPr lang="en-US" sz="1050" dirty="0">
                              <a:latin typeface="Proxima Nova"/>
                            </a:rPr>
                            <a:t>(</a:t>
                          </a:r>
                          <a:r>
                            <a:rPr lang="en-US" sz="1050" b="1" dirty="0">
                              <a:solidFill>
                                <a:srgbClr val="0070C0"/>
                              </a:solidFill>
                              <a:latin typeface="Proxima Nova"/>
                            </a:rPr>
                            <a:t>L-IPST-C</a:t>
                          </a:r>
                          <a:r>
                            <a:rPr lang="en-US" sz="1050" dirty="0">
                              <a:latin typeface="Proxima Nova"/>
                            </a:rPr>
                            <a:t>)</a:t>
                          </a:r>
                          <a:endParaRPr lang="en-IN" sz="1050" dirty="0">
                            <a:latin typeface="Proxima Nova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>
                              <a:latin typeface="Proxima Nova"/>
                            </a:rPr>
                            <a:t>Negi et al. 2022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6259175"/>
                      </a:ext>
                    </a:extLst>
                  </a:tr>
                  <a:tr h="432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>
                              <a:latin typeface="Proxima Nova"/>
                            </a:rPr>
                            <a:t>LES – based</a:t>
                          </a:r>
                        </a:p>
                        <a:p>
                          <a:pPr algn="ctr"/>
                          <a:r>
                            <a:rPr lang="en-IN" sz="1050" i="1" dirty="0">
                              <a:latin typeface="Proxima Nova"/>
                            </a:rPr>
                            <a:t>(Explicit P-EOS)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b="1" dirty="0">
                              <a:solidFill>
                                <a:srgbClr val="0070C0"/>
                              </a:solidFill>
                              <a:latin typeface="Proxima Nova"/>
                            </a:rPr>
                            <a:t>SPH-LES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>
                              <a:latin typeface="Proxima Nova"/>
                            </a:rPr>
                            <a:t>Okraschevski et al. 2022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4100644"/>
                      </a:ext>
                    </a:extLst>
                  </a:tr>
                  <a:tr h="432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>
                              <a:latin typeface="Proxima Nova"/>
                            </a:rPr>
                            <a:t>Lagrangian-LES –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5434" t="-418310" r="-44064" b="-204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>
                              <a:latin typeface="Proxima Nova"/>
                            </a:rPr>
                            <a:t>Antuono et al. 2021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8603165"/>
                      </a:ext>
                    </a:extLst>
                  </a:tr>
                  <a:tr h="432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>
                              <a:latin typeface="Proxima Nova"/>
                            </a:rPr>
                            <a:t>RANS – based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5434" t="-518310" r="-44064" b="-104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>
                              <a:latin typeface="Proxima Nova"/>
                            </a:rPr>
                            <a:t>Songdong Shao 2006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9733052"/>
                      </a:ext>
                    </a:extLst>
                  </a:tr>
                  <a:tr h="432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>
                              <a:latin typeface="Proxima Nova"/>
                            </a:rPr>
                            <a:t>LANS -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5434" t="-618310" r="-44064" b="-4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050" dirty="0">
                              <a:latin typeface="Proxima Nova"/>
                            </a:rPr>
                            <a:t>J. J. Monaghan 2017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301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ACA7C89-62A9-9971-B33D-C78729DB0734}"/>
              </a:ext>
            </a:extLst>
          </p:cNvPr>
          <p:cNvSpPr txBox="1"/>
          <p:nvPr/>
        </p:nvSpPr>
        <p:spPr>
          <a:xfrm>
            <a:off x="7527427" y="6385350"/>
            <a:ext cx="3616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ctr"/>
            <a:r>
              <a:rPr lang="en-IN" sz="1200" b="1" dirty="0">
                <a:latin typeface="Proxima Nova"/>
              </a:rPr>
              <a:t>Tab: </a:t>
            </a:r>
            <a:r>
              <a:rPr lang="en-IN" sz="1200" dirty="0">
                <a:latin typeface="Proxima Nova"/>
              </a:rPr>
              <a:t>Representative turbulent SPH schemes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FE158D1-BB15-D5B6-908F-49CA20B03F40}"/>
              </a:ext>
            </a:extLst>
          </p:cNvPr>
          <p:cNvGrpSpPr/>
          <p:nvPr/>
        </p:nvGrpSpPr>
        <p:grpSpPr>
          <a:xfrm>
            <a:off x="160722" y="3252356"/>
            <a:ext cx="6790796" cy="3409993"/>
            <a:chOff x="160722" y="3252356"/>
            <a:chExt cx="6790796" cy="3409993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E8705F09-55AE-CC0A-7E0B-E9ACD08F506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06591072"/>
                </p:ext>
              </p:extLst>
            </p:nvPr>
          </p:nvGraphicFramePr>
          <p:xfrm>
            <a:off x="160722" y="3252356"/>
            <a:ext cx="6790796" cy="309649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7B23BE-F067-C6C4-7FDA-18463A79D27F}"/>
                </a:ext>
              </a:extLst>
            </p:cNvPr>
            <p:cNvSpPr txBox="1"/>
            <p:nvPr/>
          </p:nvSpPr>
          <p:spPr>
            <a:xfrm>
              <a:off x="1273710" y="6385350"/>
              <a:ext cx="4557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2" algn="ctr"/>
              <a:r>
                <a:rPr lang="en-IN" sz="1200" b="1" dirty="0">
                  <a:latin typeface="Proxima Nova"/>
                </a:rPr>
                <a:t>Fig: </a:t>
              </a:r>
              <a:r>
                <a:rPr lang="en-IN" sz="1200" dirty="0">
                  <a:latin typeface="Proxima Nova"/>
                </a:rPr>
                <a:t>Chart of the major categories of turbulence models in SPH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149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38" name="Google Shape;338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0733" y="963200"/>
                <a:ext cx="7008994" cy="5452800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rmAutofit fontScale="92500" lnSpcReduction="10000"/>
              </a:bodyPr>
              <a:lstStyle/>
              <a:p>
                <a:pPr marL="285750" indent="-285750"/>
                <a:r>
                  <a:rPr lang="en-IN" dirty="0"/>
                  <a:t>Standard Lagrangian Formulation</a:t>
                </a:r>
              </a:p>
              <a:p>
                <a:pPr marL="895335" lvl="1" indent="-285750"/>
                <a:r>
                  <a:rPr lang="en-IN" dirty="0"/>
                  <a:t>No artificial viscosity added to the MOM eq.</a:t>
                </a:r>
              </a:p>
              <a:p>
                <a:pPr marL="895335" lvl="1" indent="-285750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IN" b="1" dirty="0"/>
                  <a:t> </a:t>
                </a:r>
                <a:r>
                  <a:rPr lang="en-IN" dirty="0"/>
                  <a:t>implemented using coupled_c formulation</a:t>
                </a:r>
              </a:p>
              <a:p>
                <a:pPr marL="895335" lvl="1" indent="-285750"/>
                <a:r>
                  <a:rPr lang="en-IN" dirty="0"/>
                  <a:t>Iterative particle shifting technique employed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(10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i="1" dirty="0"/>
              </a:p>
              <a:p>
                <a:pPr marL="1504919" lvl="2" indent="-285750"/>
                <a:r>
                  <a:rPr lang="en-IN" dirty="0"/>
                  <a:t>Redistributes particles</a:t>
                </a:r>
              </a:p>
              <a:p>
                <a:pPr marL="1504919" lvl="2" indent="-285750"/>
                <a:r>
                  <a:rPr lang="en-IN" dirty="0"/>
                  <a:t>Particle properties updated through Taylor-series exp.</a:t>
                </a:r>
              </a:p>
              <a:p>
                <a:pPr marL="895335" lvl="1" indent="-285750"/>
                <a:r>
                  <a:rPr lang="en-IN" dirty="0"/>
                  <a:t>Simulated multiple problems: TGV, Gresho vortex, &amp; Kelvin-Helmholtz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/>
              </a:p>
              <a:p>
                <a:pPr marL="895335" lvl="1" indent="-285750"/>
                <a:r>
                  <a:rPr lang="en-IN" dirty="0"/>
                  <a:t>Used RK2 integrator</a:t>
                </a:r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r>
                  <a:rPr lang="en-IN" dirty="0">
                    <a:solidFill>
                      <a:srgbClr val="0070C0"/>
                    </a:solidFill>
                  </a:rPr>
                  <a:t>Comments</a:t>
                </a:r>
              </a:p>
              <a:p>
                <a:pPr marL="1504919" lvl="2" indent="-285750"/>
                <a:r>
                  <a:rPr lang="en-IN" dirty="0"/>
                  <a:t>Identified SPH approximation of operators to achieve second-order convergence (SOC)</a:t>
                </a:r>
              </a:p>
              <a:p>
                <a:pPr marL="1504919" lvl="2" indent="-285750"/>
                <a:r>
                  <a:rPr lang="en-IN" dirty="0"/>
                  <a:t>Identified the optimum kernel and kernel radius for SOC</a:t>
                </a:r>
              </a:p>
              <a:p>
                <a:pPr marL="1504919" lvl="2" indent="-285750"/>
                <a:r>
                  <a:rPr lang="en-IN" dirty="0"/>
                  <a:t>Recommended to use density as a fluid property instead of summation density</a:t>
                </a:r>
              </a:p>
              <a:p>
                <a:pPr marL="1504919" lvl="2" indent="-285750"/>
                <a:r>
                  <a:rPr lang="en-IN" dirty="0"/>
                  <a:t>Recommended scheme observed to be SOC for a wide variety of problems </a:t>
                </a:r>
              </a:p>
              <a:p>
                <a:pPr marL="1504919" lvl="2" indent="-285750"/>
                <a:endParaRPr lang="en-IN" dirty="0"/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endParaRPr lang="en-IN" dirty="0"/>
              </a:p>
              <a:p>
                <a:pPr marL="895335" lvl="1" indent="-285750"/>
                <a:endParaRPr lang="en-IN" dirty="0"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38" name="Google Shape;33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0733" y="963200"/>
                <a:ext cx="7008994" cy="5452800"/>
              </a:xfrm>
              <a:prstGeom prst="rect">
                <a:avLst/>
              </a:prstGeom>
              <a:blipFill>
                <a:blip r:embed="rId3"/>
                <a:stretch>
                  <a:fillRect l="-261" r="-2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Google Shape;339;p37"/>
          <p:cNvSpPr/>
          <p:nvPr/>
        </p:nvSpPr>
        <p:spPr>
          <a:xfrm>
            <a:off x="13400" y="0"/>
            <a:ext cx="121920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160733" y="0"/>
            <a:ext cx="11867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IN" b="1" dirty="0"/>
              <a:t>Viscosity-based Model (L-IPST-C)</a:t>
            </a:r>
            <a:endParaRPr b="1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11296744" y="6333189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 dirty="0"/>
          </a:p>
        </p:txBody>
      </p:sp>
      <p:sp>
        <p:nvSpPr>
          <p:cNvPr id="346" name="Google Shape;346;p37"/>
          <p:cNvSpPr txBox="1"/>
          <p:nvPr/>
        </p:nvSpPr>
        <p:spPr>
          <a:xfrm>
            <a:off x="-1" y="6300841"/>
            <a:ext cx="1129673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9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P. Negi and P. Ramachandran, “Techniques for second-order convergent weakly compressible smoothed particle hydrodynamics schemes without boundaries,” Phys. Fluids, vol. 34, no. 8, p. 087125, 2022, </a:t>
            </a:r>
            <a:r>
              <a:rPr lang="en-US" sz="900" dirty="0" err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doi</a:t>
            </a:r>
            <a:r>
              <a:rPr lang="en-US" sz="9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: 10.1063/5.0098352.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BA584C3-32A6-B5D2-1681-C99D52073465}"/>
              </a:ext>
            </a:extLst>
          </p:cNvPr>
          <p:cNvGrpSpPr/>
          <p:nvPr/>
        </p:nvGrpSpPr>
        <p:grpSpPr>
          <a:xfrm>
            <a:off x="7016379" y="1627382"/>
            <a:ext cx="5175621" cy="3203735"/>
            <a:chOff x="7016379" y="1319645"/>
            <a:chExt cx="5175621" cy="32037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BD69CF6-5DDB-9A9D-6499-071951291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6379" y="1319645"/>
              <a:ext cx="5175621" cy="261510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3EED86-8576-F703-7BCC-9CD667482B3B}"/>
                </a:ext>
              </a:extLst>
            </p:cNvPr>
            <p:cNvSpPr txBox="1"/>
            <p:nvPr/>
          </p:nvSpPr>
          <p:spPr>
            <a:xfrm>
              <a:off x="7738087" y="3877049"/>
              <a:ext cx="3924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2" algn="ctr"/>
              <a:r>
                <a:rPr lang="en-IN" sz="1200" b="1" dirty="0">
                  <a:latin typeface="Proxima Nova"/>
                </a:rPr>
                <a:t>Fig: </a:t>
              </a:r>
              <a:r>
                <a:rPr lang="en-US" sz="1200" dirty="0">
                  <a:latin typeface="Proxima Nova"/>
                </a:rPr>
                <a:t>Convergence rates for pressure (left) and velocity (right) of different variants of SOC schemes. (Rep: Negi2022)</a:t>
              </a:r>
              <a:endParaRPr lang="en-IN" sz="1200" dirty="0">
                <a:latin typeface="Proxima Nova"/>
              </a:endParaRPr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621EA72-F233-A7CD-E555-A97F099C6314}"/>
              </a:ext>
            </a:extLst>
          </p:cNvPr>
          <p:cNvSpPr/>
          <p:nvPr/>
        </p:nvSpPr>
        <p:spPr>
          <a:xfrm>
            <a:off x="675409" y="3718081"/>
            <a:ext cx="6533222" cy="2615108"/>
          </a:xfrm>
          <a:prstGeom prst="roundRect">
            <a:avLst>
              <a:gd name="adj" fmla="val 10340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721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uiExpand="1" build="p"/>
      <p:bldP spid="340" grpId="0"/>
      <p:bldP spid="1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8.8939"/>
  <p:tag name="ORIGINALWIDTH" val="1829.021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v_x = - \sum_{i=1}^{N} i^{-\gamma} \cos(2 \pi i x) \sin(2 \pi i y)&#10;\end{equation*}&#10;&#10;\begin{equation*}&#10;v_y = \sum_{i=1}^{N} i^{-\gamma} \sin(2 \pi i x) \cos(2 \pi i y)&#10;\end{equation*}&#10;&#10;\end{document}"/>
  <p:tag name="IGUANATEXSIZE" val="18.67"/>
  <p:tag name="IGUANATEXCURSOR" val="2100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9.9775"/>
  <p:tag name="ORIGINALWIDTH" val="950.1313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f(\TildeV, \TildeP) \neq \widetilde{f(\vect{v}, P)}&#10;\end{equation*}&#10;&#10;\end{document}"/>
  <p:tag name="IGUANATEXSIZE" val="18"/>
  <p:tag name="IGUANATEXCURSOR" val="2090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5.9617"/>
  <p:tag name="ORIGINALWIDTH" val="1565.054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P_i = P_0 + \frac{\rho_0 c_0^2}{\gamma} \bigg( \Big( \frac{\rho_i}{\rho_0} \Big)^{\gamma} - 1 \bigg)&#10;\end{equation*}&#10;&#10;\end{document}"/>
  <p:tag name="IGUANATEXSIZE" val="19"/>
  <p:tag name="IGUANATEXCURSOR" val="2141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7323"/>
  <p:tag name="ORIGINALWIDTH" val="855.6431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P_i = c_0^2 (\rho_i - \rho_0)&#10;\end{equation*}&#10;&#10;\end{document}"/>
  <p:tag name="IGUANATEXSIZE" val="19"/>
  <p:tag name="IGUANATEXCURSOR" val="2070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1.4099"/>
  <p:tag name="ORIGINALWIDTH" val="1994.751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k} = \nabla \cdot \bigg( \frac{\nu_t}{\sigma_k} \nabla k \bigg) + P_k - \epsilon&#10;\end{equation*}&#10;&#10;\begin{equation*}&#10;\LagDerivative{\epsilon} = \nabla \cdot \bigg( \frac{\nu_t}{\sigma_{\epsilon}} \nabla \epsilon \bigg) + c_{1\epsilon} \frac{\epsilon}{k} P_k - c_{2\epsilon} \frac{\epsilon^2}{k}&#10;\end{equation*}&#10;&#10;\end{document}"/>
  <p:tag name="IGUANATEXSIZE" val="18"/>
  <p:tag name="IGUANATEXCURSOR" val="2349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8.159"/>
  <p:tag name="ORIGINALWIDTH" val="3355.081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  \LagDerivative{k} = \frac{c_d}{\sigma_k} \bigg( \frac{k^2}{\epsilon} \nabla^2 k + \frac{2k}{\epsilon} (\nabla k)^2 - \frac{k^2}{\epsilon^2} \nabla k \cdot \nabla \epsilon \bigg) + P_k - \epsilon&#10;\end{equation*}&#10;&#10;\begin{equation*}&#10;  \LagDerivative{\epsilon} = \frac{c_d}{\sigma_\epsilon} \bigg( \frac{k^2}{\epsilon} \nabla^2 \epsilon + \frac{2k}{\epsilon} \nabla k \cdot \nabla \epsilon - \frac{k^2}{\epsilon^2} (\nabla \epsilon)^2 \bigg) + c_{1\epsilon} \frac{\epsilon}{k} P_k - c_{2\epsilon} \frac{\epsilon^2}{k}&#10;\end{equation*}&#10;&#10;\end{document}"/>
  <p:tag name="IGUANATEXSIZE" val="18"/>
  <p:tag name="IGUANATEXCURSOR" val="2556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8.586"/>
  <p:tag name="ORIGINALWIDTH" val="2941.132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itemize}&#10;  \item \texttt{Test-case 1}:&#10;  \begin{equation*}&#10;    k_0 = 1.5 U^2, \quad \epsilon_0 = 0.09^{0.75} \frac{k_0^{1.5}}{L}&#10;  \end{equation*}&#10;&#10;  \item \texttt{Test-case 2}:&#10;  \begin{equation*}&#10;    k_0 = \abs{\vect{v}_0}^2, \quad \epsilon_0 = k_0&#10;  \end{equation*}&#10;&#10;  \item \texttt{Test-case 3}:&#10;  \begin{equation*}&#10;    k_0 = \frac{1}{2}\abs{\vect{v}_0}^2, \quad \epsilon_0 = 0.09 \frac{k_0^{3/2}}{L}&#10;  \end{equation*}&#10;\end{itemize}&#10;\end{document}"/>
  <p:tag name="IGUANATEXSIZE" val="19"/>
  <p:tag name="IGUANATEXCURSOR" val="2434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73.303"/>
  <p:tag name="ORIGINALWIDTH" val="2586.427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\vect{v}_i} = - \sum_j m_j \bigg( \frac{P_i}{\rho_i^2} + \frac{P_j}{\rho_j^2} + \widetilde{\Pi}_{ij} \bigg) \DWIJ + \vect{F}_i&#10;\end{equation*}&#10;&#10;\begin{equation*}&#10;\widetilde{\Pi}_{ij} = -8 \frac{\nu_{t, i} + \nu_{t, j}}{\rho_i + \rho_j} \frac{\RAProp{\vect{v}}_{ij} \cdot \RIJ }{\RtwoIJ + \MachineEpsilon^2} &#10;\end{equation*}&#10;&#10;\begin{equation*}&#10;\nu_t = L_m^2 \FrobeniusNorm{S} = L_m^2 \sqrt{\FrobeniusInnerProduct{S}{S}}&#10;\end{equation*}&#10;&#10;\begin{equation*}&#10;\nabla \RAProp{\vect{v}}_i = - \frac{1}{\rho_i} \sum_j m_j \RAProp{\vect{v}}_{ij} \otimes \DWIJ&#10;\end{equation*}&#10;&#10;\end{document}"/>
  <p:tag name="IGUANATEXSIZE" val="18.67"/>
  <p:tag name="IGUANATEXCURSOR" val="2605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4.308"/>
  <p:tag name="ORIGINALWIDTH" val="2296.213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align*}&#10;\LagDerivative{\vect{v}_i} = -\sum_j m_j \bigg( \frac{\RAProp{P}_i}{\rho_i^2} + \frac{\RAProp{P}_j}{\rho_j^2} \bigg) \DWIJ - \\ \HalfFrac C_1 \frac{\epsilon_i}{k_i} \vect{v}'_i + C_2 \nabla \RAProp{\vect{v}}_i \cdot \vect{v}'_i + \sqrt{\frac{C_0 \epsilon_i}{\Delta t}} \Vec{\xi}_i&#10;\end{align*}&#10;&#10;\begin{equation*}&#10;    \epsilon_i = 2 \nu_{t, i} + &#10;    \FrobeniusNorm{S_i}^2&#10;\end{equation*}&#10;&#10;\begin{equation*}&#10;    k_i = \frac{\epsilon_i \nu_{t, i}}{C_{\mu}} \quad , \quad C_{\mu} = 0.009&#10;\end{equation*}&#10;&#10;\end{document}"/>
  <p:tag name="IGUANATEXSIZE" val="18.67"/>
  <p:tag name="IGUANATEXCURSOR" val="2166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78.815"/>
  <p:tag name="ORIGINALWIDTH" val="2023.997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\vect{\overline{v}}} = -\frac{1}{\rho}\nabla \overline{P} + \nu \Delta ( \vect{\overline{v}} ) + \frac{1}{\rho}\nabla\cdot\tensor{\tau} + \vect{F}&#10;\end{equation*}&#10;&#10;\begin{equation*}&#10;\frac{1}{\rho} \tensor{\tau} = 2\nu_t \tensor{S} - \frac{2}{3}k\tensor{I}&#10;\end{equation*}&#10;&#10;\begin{equation*}&#10;\nu_t = \min(C_s \Delta x, \kappa d_{wall})^2 \sqrt{2 \FrobeniusInnerProduct{S}{S}}&#10;\end{equation*}&#10;&#10;\begin{equation*}&#10;\nabla \cdot \bigg( \frac{1}{\rho_*} \nabla \overline{P}_{t+1} \bigg) = \frac{\rho_o - \rho_*}{\rho_o \Delta t^2}&#10;\end{equation*}&#10;&#10;\end{document}"/>
  <p:tag name="IGUANATEXSIZE" val="19"/>
  <p:tag name="IGUANATEXCURSOR" val="2430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71.803"/>
  <p:tag name="ORIGINALWIDTH" val="2376.453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\overline{\rho}} = -\overline{\rho} \nabla \cdot \vect{\widetilde{v}}&#10;\end{equation*}&#10;&#10;\begin{equation*}&#10;\LagDerivative{\vect{\widetilde{v}}} = - \frac{1}{\overline{\rho}}\nabla \overline{P} + \frac{1}{\overline{\rho}} (\nabla \cdot \overline{\rho \nu} \nabla) \vect{\widetilde{v}} + \frac{1}{\overline{\rho}}\nabla\cdot\tensor{\tau} + \vect{F}&#10;\end{equation*}&#10;&#10;\begin{equation*}&#10;\tensor{\tau} = \overline{\rho}\bigg(2\nu_t \tensor{S} - \frac{2}{3}\operatorname{tr}[\tensor{S}]\tensor{I}\bigg) - \frac{2}{3}\overline{\rho}C_I \overline{\Delta}^2 \tensor{I}&#10;\end{equation*}&#10;&#10;\begin{equation*}&#10;\rho_i = \frac{\sum_j \rho_j \WIJ \Vol_j}{\sum_j \WIJ \Vol_j}&#10;\end{equation*}&#10;&#10;\end{document}"/>
  <p:tag name="IGUANATEXSIZE" val="18.67"/>
  <p:tag name="IGUANATEXCURSOR" val="2612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.2309"/>
  <p:tag name="ORIGINALWIDTH" val="3472.816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X = x + 0.1 \cos(2 \pi r^2), \quad Y = y + 0.1 \sin(2 \pi r^2), \quad r = \sqrt{x^2 + y^2}&#10;\end{equation*}&#10;&#10;\end{document}"/>
  <p:tag name="IGUANATEXSIZE" val="18"/>
  <p:tag name="IGUANATEXCURSOR" val="2131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9.6588"/>
  <p:tag name="ORIGINALWIDTH" val="2451.443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nu_t = \rho (C_w \Delta x)^2 \frac{\FrobeniusInnerProduct{S^d}{S^d}^{3/2}}{\FrobeniusInnerProduct{S}{S}^{5/2} + \FrobeniusInnerProduct{S^d}{S^d}^{5/4}}&#10;\end{equation*}&#10;&#10;\begin{equation*}&#10;\tensor{S^d} = \HalfFrac \bigg( (\nabla \vect{v})^2 + \big((\nabla \vect{v})^T\big)^2 \bigg) - \frac{1}{3} \operatorname{tr}[(\nabla \vect{v})^2] \tensor{I}&#10;\end{equation*}&#10;&#10;\end{document}"/>
  <p:tag name="IGUANATEXSIZE" val="18.67"/>
  <p:tag name="IGUANATEXCURSOR" val="2193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4.829"/>
  <p:tag name="ORIGINALWIDTH" val="1472.816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\TildeRho} = -\TildeRho \EncAngBrk{\nabla\cdot\TildeV} + C_1 + C_2&#10;\end{equation*}&#10;&#10;&#10;\begin{equation*}&#10;\LagDerivative{\TildeR} = \TildeV&#10;\end{equation*}&#10;&#10;\begin{equation*}&#10;\TildeP=F(\TildeRho)&#10;\end{equation*}&#10;&#10;\begin{equation*}&#10;C_2 \approx \nabla \cdot (\nu_{\delta} \nabla\TildeRho)&#10;\end{equation*}&#10;&#10;&#10;\end{document}"/>
  <p:tag name="IGUANATEXSIZE" val="12"/>
  <p:tag name="IGUANATEXCURSOR" val="2139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2.808"/>
  <p:tag name="ORIGINALWIDTH" val="1634.046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align*}&#10;\LagDerivative{\TildeV} = -\frac{\EncAngBrk{\nabla\TildeP}}{\TildeRho} + \nu\EncAngBrk{\Delta(\TildeV)} +\\ (\lambda'+\nu)\EncAngBrk{\nabla(\nabla\cdot\TildeV)} + M_1 + M_2&#10;\end{align*}&#10;&#10;\begin{align*}&#10;M_2 = \nabla \cdot \tensor{T}_l = \nabla \cdot \bigg( -\frac{k^2}{3}\tensor{I} - \\ \frac{2}{3}\nu_t \operatorname{Tr}[\widetilde{\tensor{S}}]\tensor{I} + 2\nu_t\widetilde{\tensor{S}} \bigg)&#10;\end{align*}&#10;&#10;&#10;&#10;\end{document}"/>
  <p:tag name="IGUANATEXSIZE" val="12"/>
  <p:tag name="IGUANATEXCURSOR" val="2323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1.571"/>
  <p:tag name="ORIGINALWIDTH" val="1994.751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nu_t = c_d \frac{k^2}{\epsilon}&#10;\end{equation*}&#10;&#10;\begin{equation*}&#10;\LagDerivative{k} = \nabla \cdot \bigg( \frac{\nu_t}{\sigma_k} \nabla k \bigg) + P_k - \epsilon&#10;\end{equation*}&#10;&#10;\begin{equation*}&#10;\LagDerivative{\epsilon} = \nabla \cdot \bigg( \frac{\nu_t}{\sigma_{\epsilon}} \nabla \epsilon \bigg) + c_{1\epsilon} \frac{\epsilon}{k} P_k - c_{2\epsilon} \frac{\epsilon^2}{k}&#10;\end{equation*}&#10;&#10;\begin{equation*}&#10;P_k = 2\nu_t \FrobeniusInnerProduct{S}{S}&#10;\end{equation*}&#10;&#10;\end{document}"/>
  <p:tag name="IGUANATEXSIZE" val="19"/>
  <p:tag name="IGUANATEXCURSOR" val="2494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3.712"/>
  <p:tag name="ORIGINALWIDTH" val="1498.313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widehat{\vect{v}}_i = \vect{v}_i - \varepsilon \sum_j \frac{m_j}{M_o} \VIJ K_{h', ij}&#10;\end{equation*}&#10;&#10;\end{document}"/>
  <p:tag name="IGUANATEXSIZE" val="18"/>
  <p:tag name="IGUANATEXCURSOR" val="2127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5.718"/>
  <p:tag name="ORIGINALWIDTH" val="1411.323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P} = -c_s^2 \rho \nabla \cdot \vect{v} + \nu \nabla^2 P&#10;\end{equation*}&#10;&#10;\end{document}"/>
  <p:tag name="IGUANATEXSIZE" val="18"/>
  <p:tag name="IGUANATEXCURSOR" val="2127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489.6888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nabla \cdot \vect{v} = 0&#10;\end{equation*}&#10;&#10;\end{document}"/>
  <p:tag name="IGUANATEXSIZE" val="18"/>
  <p:tag name="IGUANATEXCURSOR" val="2054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2.4635"/>
  <p:tag name="ORIGINALWIDTH" val="2452.943"/>
  <p:tag name="OUTPUTTYPE" val="PNG"/>
  <p:tag name="IGUANATEXVERSION" val="160"/>
  <p:tag name="LATEXADDIN" val="\documentclass{article}&#10;\usepackage{bbm}&#10;\usepackage{bm}&#10;\usepackage{amsmath}&#10;\usepackage{amssymb}&#10;\pagestyle{empty}&#10;&#10;% --------------------------------&#10;%% Custom Math Commands&#10;% --------------------------------&#10;\newcommand{\abs}[1]{\mid #1 \mid}&#10;&#10;\newcommand{\bb}[1]{\mathbb{#1}}&#10;&#10;\newcommand{\LagDerivative}[2][t]{\frac{\operatorname{D} #2}{\operatorname{D} #1}}&#10;&#10;\newcommand{\PartialDerivative}[2][t]{\frac{\partial #2}{\partial #1}}&#10;&#10;\newcommand{\vect}[1]{\mathbf{#1}}&#10;&#10;\newcommand{\tensor}[1]{\underline{\bm{#1}}}&#10;&#10;\newcommand{\WIJ}{W_{h, ij}}&#10;&#10;\newcommand{\DWIJ}{\nabla_{i} W_{h, ij}}&#10;&#10;\newcommand{\VIJ}{\vect{v}_{ij}}&#10;&#10;\newcommand{\RIJ}{\vect{r}_{ij}}&#10;&#10;\newcommand{\RtwoIJ}[1][2]{\abs{\vect{r}_{ij}}^{#1}}&#10;&#10;\newcommand{\VtwoIJ}[1][2]{\abs{\vect{v}_{ij}}^{#1}}&#10;&#10;\newcommand{\MachineEpsilon}{\bm{\xi}}&#10;&#10;\newcommand{\EncAngBrk}[2][]{#1\langle #2 #1\rangle}&#10;&#10;\newcommand{\RAProp}[1]{\EncAngBrk{#1}}&#10;&#10;\newcommand{\FrobeniusInnerProduct}[2]{\EncAngBrk{\tensor{#1}, \tensor{#2}}}&#10;&#10;\newcommand{\FrobeniusNorm}[1]{||\tensor{#1}||_F}&#10;&#10;\newcommand{\BasisVect}[1][i]{\hat{\vect{e}}_{#1}}&#10;&#10;\newcommand{\HalfFrac}{\frac{1}{2}}&#10;&#10;\newcommand{\Vol}[1][V]{\mathcal{#1}}&#10;&#10;\newcommand{\Vorticity}{\bm{\omega}}&#10;&#10;\newcommand{\Boundary}{\bm{\Omega}}&#10;&#10;\newcommand{\WaveNumber}{\mathrm{k}}&#10;&#10;\newcommand{\WaveNumberVector}{\vect{k}}&#10;&#10;\newcommand{\TildeR}{\widetilde{\vect{r}}}&#10;&#10;\newcommand{\TildeV}{\widetilde{\vect{v}}}&#10;&#10;\newcommand{\TildeDeltaV}{\delta\TildeV}&#10;&#10;\newcommand{\TildeRho}{\widetilde{\rho}}&#10;&#10;\newcommand{\TildeP}{\widetilde{P}}&#10;&#10;\newcommand{\IntRThreeAndT}{\int_{\mathbb{R}^3}&#10;\int_{-\infty}^{\infty}}&#10;&#10;\newcommand{\SciNot}[3][10]{#2 \times {#1}^{#3}}&#10;&#10;\newcommand{\IntD}{d \tau d V_y}&#10;&#10;\newcommand{\TilePArgRp}{\TildeP(\TildeR_p, t)}&#10;&#10;\newcommand{\PhiRY}{\phi (\TildeR_p(t)-\vect{y}, t-\tau)}&#10;&#10;\newcommand{\PY}{P(\vect{y}, \tau)}&#10;&#10;\newcommand{\VY}{\vect{v}(\vect{y}, \tau)}&#10;&#10;\newcommand{\TildeVArgRp}{\TildeV (\TildeR_p, t)}&#10;&#10;% --------------------------------&#10;%% Equations&#10;% --------------------------------&#10;\begin{document}&#10;&#10;\begin{equation*}&#10;\LagDerivative{\TildeP} = -c_s^2 \rho \nabla \cdot \TildeV + \nu \nabla^2 \TildeP + \TildeV \cdot \nabla \TildeP - \widetilde{\vect{v}\cdot\nabla P}&#10;\end{equation*}&#10;&#10;\end{document}"/>
  <p:tag name="IGUANATEXSIZE" val="18"/>
  <p:tag name="IGUANATEXCURSOR" val="2205"/>
  <p:tag name="TRANSPARENCY" val="True"/>
  <p:tag name="LATEXENGINEID" val="0"/>
  <p:tag name="TEMPFOLDER" val="C:\Users\prajw\Documents\temp\"/>
  <p:tag name="LATEXFORMHEIGHT" val="320"/>
  <p:tag name="LATEXFORMWIDTH" val="385"/>
  <p:tag name="LATEXFORMWRAP" val="True"/>
  <p:tag name="BITMAPVECTOR" val="0"/>
</p:tagLst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1" width="438" row="3">
    <wetp:webextensionref xmlns:r="http://schemas.openxmlformats.org/officeDocument/2006/relationships" r:id="rId1"/>
  </wetp:taskpane>
  <wetp:taskpane dockstate="right" visibility="0" width="438" row="9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4CBCF550-C192-464F-92D3-752352EF83BE}">
  <we:reference id="wa104379804" version="1.0.0.0" store="en-US" storeType="OMEX"/>
  <we:alternateReferences>
    <we:reference id="wa104379804" version="1.0.0.0" store="wa104379804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7C3F0EDC-AECD-41F7-B289-E24CA6551970}">
  <we:reference id="wa104379997" version="2.0.0.0" store="en-US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BTP Stage 2 - 2022</Template>
  <TotalTime>2043</TotalTime>
  <Words>6676</Words>
  <Application>Microsoft Office PowerPoint</Application>
  <PresentationFormat>Widescreen</PresentationFormat>
  <Paragraphs>733</Paragraphs>
  <Slides>42</Slides>
  <Notes>40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Cambria Math</vt:lpstr>
      <vt:lpstr>Courier New</vt:lpstr>
      <vt:lpstr>Proxima Nova</vt:lpstr>
      <vt:lpstr>Wingdings</vt:lpstr>
      <vt:lpstr>Spearmint</vt:lpstr>
      <vt:lpstr>Turbulence Modelling for Smoothed Particle Hydrodynamics</vt:lpstr>
      <vt:lpstr>Introduction </vt:lpstr>
      <vt:lpstr>Project Objectives </vt:lpstr>
      <vt:lpstr>Post-Simulation Analysis</vt:lpstr>
      <vt:lpstr>Energy Spectral Analysis</vt:lpstr>
      <vt:lpstr>Energy Spectral Analysis</vt:lpstr>
      <vt:lpstr>Finite-time Lyapunov Exponent (FTLE) Field Analysis</vt:lpstr>
      <vt:lpstr>Turbulence Models</vt:lpstr>
      <vt:lpstr>Viscosity-based Model (L-IPST-C)</vt:lpstr>
      <vt:lpstr>Viscosity-based Model (L-IPST-C) Analysis</vt:lpstr>
      <vt:lpstr>Large-Eddy Simulation-based Model (SPH-LES)</vt:lpstr>
      <vt:lpstr>Large-Eddy Simulation-based Model (SPH-LES) Analysis</vt:lpstr>
      <vt:lpstr>Lagrangian LES-based Model (δ-LES-SPH)</vt:lpstr>
      <vt:lpstr>Lagrangian LES-based Model (δ-LES-SPH) Analysis</vt:lpstr>
      <vt:lpstr>RANS-based Model (k-ϵ SPH)</vt:lpstr>
      <vt:lpstr>RANS-based Model (k-ϵ SPH) Analysis</vt:lpstr>
      <vt:lpstr>LANS-based Model (SPH-ϵ)</vt:lpstr>
      <vt:lpstr>LANS-based Model (SPH-ϵ) Analysis</vt:lpstr>
      <vt:lpstr>Long-time Simulation - Taylor-Green Vortex Problem</vt:lpstr>
      <vt:lpstr>Long-time Simulation Analysis</vt:lpstr>
      <vt:lpstr>Long-time Simulation Analysis</vt:lpstr>
      <vt:lpstr>Long-time Simulation Analysis</vt:lpstr>
      <vt:lpstr>Long-time Simulation Analysis</vt:lpstr>
      <vt:lpstr>Long-time Simulation Analysis</vt:lpstr>
      <vt:lpstr>Conclusion &amp; Future Work</vt:lpstr>
      <vt:lpstr>PowerPoint Presentation</vt:lpstr>
      <vt:lpstr>Appendix A  -- Additional Results -- </vt:lpstr>
      <vt:lpstr>Large-Eddy Simulation-based Model (SPH-LES) Analysis</vt:lpstr>
      <vt:lpstr>Lagrangian LES-based Model (δ-LES-SPH) Analysis</vt:lpstr>
      <vt:lpstr>RANS-based Model (k-ϵ SPH) Analysis</vt:lpstr>
      <vt:lpstr>RANS-based Model (k-ϵ SPH) Analysis</vt:lpstr>
      <vt:lpstr>LANS-based Model (SPH-ϵ) Analysis</vt:lpstr>
      <vt:lpstr>Appendix B  -- Additional Turbulence SPH Models -- </vt:lpstr>
      <vt:lpstr>Viscosity-based Models</vt:lpstr>
      <vt:lpstr>Viscosity-based Models</vt:lpstr>
      <vt:lpstr>Viscosity-based Models</vt:lpstr>
      <vt:lpstr>Large-Eddy Simulation-based Models</vt:lpstr>
      <vt:lpstr>Large-Eddy Simulation-based Models</vt:lpstr>
      <vt:lpstr>Large-Eddy Simulation-based Models</vt:lpstr>
      <vt:lpstr>Miscellaneous Models</vt:lpstr>
      <vt:lpstr>PowerPoint Presentation</vt:lpstr>
      <vt:lpstr>Benchmark Problems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 T Prajwal Prathiksh</dc:creator>
  <cp:lastModifiedBy>Prajwal Prathiksh K T</cp:lastModifiedBy>
  <cp:revision>98</cp:revision>
  <dcterms:created xsi:type="dcterms:W3CDTF">2022-10-24T08:21:15Z</dcterms:created>
  <dcterms:modified xsi:type="dcterms:W3CDTF">2023-06-30T01:13:07Z</dcterms:modified>
</cp:coreProperties>
</file>